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8" r:id="rId2"/>
    <p:sldId id="319" r:id="rId3"/>
    <p:sldId id="260" r:id="rId4"/>
    <p:sldId id="305" r:id="rId5"/>
    <p:sldId id="261" r:id="rId6"/>
    <p:sldId id="263" r:id="rId7"/>
    <p:sldId id="265" r:id="rId8"/>
    <p:sldId id="301" r:id="rId9"/>
    <p:sldId id="757" r:id="rId10"/>
    <p:sldId id="267" r:id="rId11"/>
    <p:sldId id="758" r:id="rId12"/>
    <p:sldId id="775" r:id="rId13"/>
    <p:sldId id="334" r:id="rId14"/>
    <p:sldId id="790" r:id="rId15"/>
    <p:sldId id="791" r:id="rId16"/>
    <p:sldId id="785" r:id="rId17"/>
    <p:sldId id="782" r:id="rId18"/>
    <p:sldId id="777" r:id="rId19"/>
    <p:sldId id="787" r:id="rId20"/>
    <p:sldId id="780" r:id="rId21"/>
    <p:sldId id="781" r:id="rId22"/>
    <p:sldId id="779" r:id="rId23"/>
    <p:sldId id="784" r:id="rId24"/>
    <p:sldId id="783" r:id="rId25"/>
    <p:sldId id="789" r:id="rId26"/>
    <p:sldId id="788" r:id="rId27"/>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CBE9"/>
    <a:srgbClr val="156082"/>
    <a:srgbClr val="A3BE34"/>
    <a:srgbClr val="A50021"/>
    <a:srgbClr val="FFFFFF"/>
    <a:srgbClr val="E52F2D"/>
    <a:srgbClr val="4BAB6F"/>
    <a:srgbClr val="C1E5F5"/>
    <a:srgbClr val="DDBA97"/>
    <a:srgbClr val="FFE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94660"/>
  </p:normalViewPr>
  <p:slideViewPr>
    <p:cSldViewPr snapToGrid="0">
      <p:cViewPr varScale="1">
        <p:scale>
          <a:sx n="78" d="100"/>
          <a:sy n="78" d="100"/>
        </p:scale>
        <p:origin x="1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B8D97-7D00-4061-8F4E-71C268552806}"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it-IT"/>
        </a:p>
      </dgm:t>
    </dgm:pt>
    <dgm:pt modelId="{BD607FFF-536D-41E0-8CDC-5EEB2D0E090C}">
      <dgm:prSet phldrT="[Testo]" custT="1"/>
      <dgm:spPr>
        <a:solidFill>
          <a:srgbClr val="B41D2E"/>
        </a:solidFill>
      </dgm:spPr>
      <dgm:t>
        <a:bodyPr/>
        <a:lstStyle/>
        <a:p>
          <a:r>
            <a:rPr lang="en-US" sz="1800" b="1" i="0" noProof="0" dirty="0">
              <a:effectLst>
                <a:outerShdw blurRad="38100" dist="38100" dir="2700000" algn="tl">
                  <a:srgbClr val="000000">
                    <a:alpha val="43137"/>
                  </a:srgbClr>
                </a:outerShdw>
              </a:effectLst>
              <a:latin typeface="+mn-lt"/>
              <a:cs typeface="Times New Roman"/>
            </a:rPr>
            <a:t>δ</a:t>
          </a:r>
          <a:r>
            <a:rPr lang="en-US" sz="1800" b="1" i="0" baseline="30000" noProof="0" dirty="0">
              <a:effectLst>
                <a:outerShdw blurRad="38100" dist="38100" dir="2700000" algn="tl">
                  <a:srgbClr val="000000">
                    <a:alpha val="43137"/>
                  </a:srgbClr>
                </a:outerShdw>
              </a:effectLst>
              <a:latin typeface="+mn-lt"/>
              <a:cs typeface="Times New Roman"/>
            </a:rPr>
            <a:t>34</a:t>
          </a:r>
          <a:r>
            <a:rPr lang="en-US" sz="1800" b="1" i="0" noProof="0" dirty="0">
              <a:effectLst>
                <a:outerShdw blurRad="38100" dist="38100" dir="2700000" algn="tl">
                  <a:srgbClr val="000000">
                    <a:alpha val="43137"/>
                  </a:srgbClr>
                </a:outerShdw>
              </a:effectLst>
              <a:latin typeface="+mn-lt"/>
              <a:cs typeface="Times New Roman"/>
            </a:rPr>
            <a:t>S</a:t>
          </a:r>
          <a:endParaRPr lang="en-US" sz="1800" b="1" i="0" noProof="0" dirty="0">
            <a:effectLst>
              <a:outerShdw blurRad="38100" dist="38100" dir="2700000" algn="tl">
                <a:srgbClr val="000000">
                  <a:alpha val="43137"/>
                </a:srgbClr>
              </a:outerShdw>
            </a:effectLst>
            <a:latin typeface="+mn-lt"/>
            <a:cs typeface="Segoe UI Semilight" panose="020B0402040204020203" pitchFamily="34" charset="0"/>
          </a:endParaRPr>
        </a:p>
      </dgm:t>
    </dgm:pt>
    <dgm:pt modelId="{DB532C0B-8585-4693-A4A3-B72AAABC6876}" type="parTrans" cxnId="{5ADF8306-D8A0-4F85-BD83-DEEBC945A54C}">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9C634D22-FB5C-4A64-90C7-530E6E6F25AA}" type="sibTrans" cxnId="{5ADF8306-D8A0-4F85-BD83-DEEBC945A54C}">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8576F1C7-4674-4AC1-B007-0EC1147E4D84}">
      <dgm:prSet phldrT="[Testo]" custT="1"/>
      <dgm:spPr>
        <a:solidFill>
          <a:srgbClr val="A3BE34"/>
        </a:solidFill>
      </dgm:spPr>
      <dgm:t>
        <a:bodyPr/>
        <a:lstStyle/>
        <a:p>
          <a:r>
            <a:rPr lang="en-US" sz="1800" b="1" i="0" u="none" noProof="0" dirty="0">
              <a:effectLst>
                <a:outerShdw blurRad="38100" dist="38100" dir="2700000" algn="tl">
                  <a:srgbClr val="000000">
                    <a:alpha val="43137"/>
                  </a:srgbClr>
                </a:outerShdw>
              </a:effectLst>
              <a:latin typeface="+mn-lt"/>
              <a:cs typeface="Calibri" panose="020F0502020204030204" pitchFamily="34" charset="0"/>
            </a:rPr>
            <a:t>Microbial</a:t>
          </a:r>
          <a:r>
            <a:rPr lang="en-US" sz="1800" b="1" i="0" u="none" noProof="0" dirty="0">
              <a:effectLst>
                <a:outerShdw blurRad="38100" dist="38100" dir="2700000" algn="tl">
                  <a:srgbClr val="000000">
                    <a:alpha val="43137"/>
                  </a:srgbClr>
                </a:outerShdw>
              </a:effectLst>
              <a:latin typeface="+mn-lt"/>
            </a:rPr>
            <a:t> processes</a:t>
          </a:r>
        </a:p>
      </dgm:t>
    </dgm:pt>
    <dgm:pt modelId="{254B55E8-39A3-4826-A437-52F712DA943E}" type="parTrans" cxnId="{CAB544BE-1C39-4097-879D-423322D73CB0}">
      <dgm:prSet custT="1"/>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77A3E430-4A9E-4471-877E-5016FF65D94E}" type="sibTrans" cxnId="{CAB544BE-1C39-4097-879D-423322D73CB0}">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45E323A0-623B-40C2-BE06-53BEC647C370}">
      <dgm:prSet phldrT="[Testo]" custT="1"/>
      <dgm:spPr>
        <a:solidFill>
          <a:srgbClr val="F8BC04"/>
        </a:solidFill>
      </dgm:spPr>
      <dgm:t>
        <a:bodyPr/>
        <a:lstStyle/>
        <a:p>
          <a:r>
            <a:rPr lang="en-US" sz="1800" b="1" i="0" u="none" noProof="0" dirty="0">
              <a:effectLst>
                <a:outerShdw blurRad="38100" dist="38100" dir="2700000" algn="tl">
                  <a:srgbClr val="000000">
                    <a:alpha val="43137"/>
                  </a:srgbClr>
                </a:outerShdw>
              </a:effectLst>
              <a:latin typeface="+mn-lt"/>
            </a:rPr>
            <a:t>Anthropogenic</a:t>
          </a:r>
          <a:r>
            <a:rPr lang="en-US" sz="1800" b="1" i="0" u="none" baseline="0" noProof="0" dirty="0">
              <a:effectLst>
                <a:outerShdw blurRad="38100" dist="38100" dir="2700000" algn="tl">
                  <a:srgbClr val="000000">
                    <a:alpha val="43137"/>
                  </a:srgbClr>
                </a:outerShdw>
              </a:effectLst>
              <a:latin typeface="+mn-lt"/>
            </a:rPr>
            <a:t> impact</a:t>
          </a:r>
          <a:endParaRPr lang="en-US" sz="1800" b="1" i="0" u="none" noProof="0" dirty="0">
            <a:effectLst>
              <a:outerShdw blurRad="38100" dist="38100" dir="2700000" algn="tl">
                <a:srgbClr val="000000">
                  <a:alpha val="43137"/>
                </a:srgbClr>
              </a:outerShdw>
            </a:effectLst>
            <a:latin typeface="+mn-lt"/>
          </a:endParaRPr>
        </a:p>
      </dgm:t>
    </dgm:pt>
    <dgm:pt modelId="{3508A07B-C265-4425-AEE4-798E06132851}" type="parTrans" cxnId="{F72A6894-E5E6-4130-9541-095513ACCECA}">
      <dgm:prSet custT="1"/>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35EDEB67-21AB-4402-A800-43A2098F6A36}" type="sibTrans" cxnId="{F72A6894-E5E6-4130-9541-095513ACCECA}">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3AE35B57-70DC-43EC-BF3F-8A848902197A}">
      <dgm:prSet phldrT="[Testo]" custT="1"/>
      <dgm:spPr>
        <a:solidFill>
          <a:srgbClr val="B41D2E"/>
        </a:solidFill>
      </dgm:spPr>
      <dgm:t>
        <a:bodyPr/>
        <a:lstStyle/>
        <a:p>
          <a:r>
            <a:rPr lang="en-US" sz="1800" b="1" i="0" u="none" noProof="0" dirty="0">
              <a:effectLst>
                <a:outerShdw blurRad="38100" dist="38100" dir="2700000" algn="tl">
                  <a:srgbClr val="000000">
                    <a:alpha val="43137"/>
                  </a:srgbClr>
                </a:outerShdw>
              </a:effectLst>
              <a:latin typeface="+mn-lt"/>
            </a:rPr>
            <a:t>Geology</a:t>
          </a:r>
        </a:p>
      </dgm:t>
    </dgm:pt>
    <dgm:pt modelId="{6123483A-5D61-4E04-A037-7A4AF7B986DA}" type="parTrans" cxnId="{2EBFB27C-830B-4CD6-857C-24D6E74D9FD7}">
      <dgm:prSet custT="1"/>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5EEBA8DF-8014-4CDA-8E7C-19365E1C8940}" type="sibTrans" cxnId="{2EBFB27C-830B-4CD6-857C-24D6E74D9FD7}">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61F5EA4E-ACDE-495F-BFCD-FE70DDBAE52A}">
      <dgm:prSet phldrT="[Testo]" custT="1"/>
      <dgm:spPr>
        <a:solidFill>
          <a:srgbClr val="F8BC04"/>
        </a:solidFill>
      </dgm:spPr>
      <dgm:t>
        <a:bodyPr/>
        <a:lstStyle/>
        <a:p>
          <a:r>
            <a:rPr lang="en-US" sz="1800" b="1" i="0" u="none" noProof="0" dirty="0">
              <a:effectLst>
                <a:outerShdw blurRad="38100" dist="38100" dir="2700000" algn="tl">
                  <a:srgbClr val="000000">
                    <a:alpha val="43137"/>
                  </a:srgbClr>
                </a:outerShdw>
              </a:effectLst>
              <a:latin typeface="+mn-lt"/>
            </a:rPr>
            <a:t>Fertilizers</a:t>
          </a:r>
        </a:p>
      </dgm:t>
    </dgm:pt>
    <dgm:pt modelId="{FEE51AA3-007E-443D-8B31-2DBFC82DA18F}" type="parTrans" cxnId="{6CEA129D-96E8-4F93-B581-856B44C52899}">
      <dgm:prSet custT="1"/>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F261884D-730A-4D41-BB13-7CCECD88AF8A}" type="sibTrans" cxnId="{6CEA129D-96E8-4F93-B581-856B44C52899}">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88DA0DF7-85F1-4F22-92FE-430CAAAB50CC}">
      <dgm:prSet phldrT="[Testo]" custT="1"/>
      <dgm:spPr>
        <a:solidFill>
          <a:srgbClr val="A8CBE9"/>
        </a:solidFill>
      </dgm:spPr>
      <dgm:t>
        <a:bodyPr/>
        <a:lstStyle/>
        <a:p>
          <a:r>
            <a:rPr lang="en-US" sz="1800" b="1" i="0" u="none" noProof="0" dirty="0">
              <a:effectLst>
                <a:outerShdw blurRad="38100" dist="38100" dir="2700000" algn="tl">
                  <a:srgbClr val="000000">
                    <a:alpha val="43137"/>
                  </a:srgbClr>
                </a:outerShdw>
              </a:effectLst>
              <a:latin typeface="+mn-lt"/>
            </a:rPr>
            <a:t>Sea-spray effect</a:t>
          </a:r>
        </a:p>
      </dgm:t>
    </dgm:pt>
    <dgm:pt modelId="{6289483C-31AD-4444-9DFF-921C220A3C87}" type="parTrans" cxnId="{FC954502-B605-4C98-9ACC-7C4965ED2F56}">
      <dgm:prSet custT="1"/>
      <dgm:spPr/>
      <dgm:t>
        <a:bodyPr/>
        <a:lstStyle/>
        <a:p>
          <a:endParaRPr lang="it-IT" sz="1600">
            <a:latin typeface="Century Gothic" panose="020B0502020202020204" pitchFamily="34" charset="0"/>
          </a:endParaRPr>
        </a:p>
      </dgm:t>
    </dgm:pt>
    <dgm:pt modelId="{312FB25C-2B60-4945-8FCC-8F6A7A3BB244}" type="sibTrans" cxnId="{FC954502-B605-4C98-9ACC-7C4965ED2F56}">
      <dgm:prSet/>
      <dgm:spPr/>
      <dgm:t>
        <a:bodyPr/>
        <a:lstStyle/>
        <a:p>
          <a:endParaRPr lang="it-IT" sz="1600">
            <a:latin typeface="Century Gothic" panose="020B0502020202020204" pitchFamily="34" charset="0"/>
          </a:endParaRPr>
        </a:p>
      </dgm:t>
    </dgm:pt>
    <dgm:pt modelId="{9ECEC8D8-4328-41F6-B7E9-FC22E4444118}" type="pres">
      <dgm:prSet presAssocID="{952B8D97-7D00-4061-8F4E-71C268552806}" presName="cycle" presStyleCnt="0">
        <dgm:presLayoutVars>
          <dgm:chMax val="1"/>
          <dgm:dir/>
          <dgm:animLvl val="ctr"/>
          <dgm:resizeHandles val="exact"/>
        </dgm:presLayoutVars>
      </dgm:prSet>
      <dgm:spPr/>
    </dgm:pt>
    <dgm:pt modelId="{5EE8DC75-7AA8-49C4-9373-7B74FD9DE59A}" type="pres">
      <dgm:prSet presAssocID="{BD607FFF-536D-41E0-8CDC-5EEB2D0E090C}" presName="centerShape" presStyleLbl="node0" presStyleIdx="0" presStyleCnt="1"/>
      <dgm:spPr/>
    </dgm:pt>
    <dgm:pt modelId="{D628F93A-CE48-476B-B20E-370BDE201694}" type="pres">
      <dgm:prSet presAssocID="{254B55E8-39A3-4826-A437-52F712DA943E}" presName="Name9" presStyleLbl="parChTrans1D2" presStyleIdx="0" presStyleCnt="5"/>
      <dgm:spPr/>
    </dgm:pt>
    <dgm:pt modelId="{DA3BBD60-B038-4B7D-9E74-C6EB7624468A}" type="pres">
      <dgm:prSet presAssocID="{254B55E8-39A3-4826-A437-52F712DA943E}" presName="connTx" presStyleLbl="parChTrans1D2" presStyleIdx="0" presStyleCnt="5"/>
      <dgm:spPr/>
    </dgm:pt>
    <dgm:pt modelId="{3420854B-B342-4169-954E-5037A5818C5D}" type="pres">
      <dgm:prSet presAssocID="{8576F1C7-4674-4AC1-B007-0EC1147E4D84}" presName="node" presStyleLbl="node1" presStyleIdx="0" presStyleCnt="5" custScaleX="131881" custRadScaleRad="124084" custRadScaleInc="2900">
        <dgm:presLayoutVars>
          <dgm:bulletEnabled val="1"/>
        </dgm:presLayoutVars>
      </dgm:prSet>
      <dgm:spPr/>
    </dgm:pt>
    <dgm:pt modelId="{BF50B94D-BA15-49D3-B399-8466407D97CF}" type="pres">
      <dgm:prSet presAssocID="{3508A07B-C265-4425-AEE4-798E06132851}" presName="Name9" presStyleLbl="parChTrans1D2" presStyleIdx="1" presStyleCnt="5"/>
      <dgm:spPr/>
    </dgm:pt>
    <dgm:pt modelId="{28C1A5A9-22A8-4859-B775-562E9C939240}" type="pres">
      <dgm:prSet presAssocID="{3508A07B-C265-4425-AEE4-798E06132851}" presName="connTx" presStyleLbl="parChTrans1D2" presStyleIdx="1" presStyleCnt="5"/>
      <dgm:spPr/>
    </dgm:pt>
    <dgm:pt modelId="{D83F4381-4CA8-4533-AB1B-75F1EF62C1AC}" type="pres">
      <dgm:prSet presAssocID="{45E323A0-623B-40C2-BE06-53BEC647C370}" presName="node" presStyleLbl="node1" presStyleIdx="1" presStyleCnt="5" custScaleX="209647" custScaleY="96354" custRadScaleRad="149653" custRadScaleInc="12986">
        <dgm:presLayoutVars>
          <dgm:bulletEnabled val="1"/>
        </dgm:presLayoutVars>
      </dgm:prSet>
      <dgm:spPr/>
    </dgm:pt>
    <dgm:pt modelId="{90D67FEE-FA06-45ED-A597-B722B35B03F6}" type="pres">
      <dgm:prSet presAssocID="{FEE51AA3-007E-443D-8B31-2DBFC82DA18F}" presName="Name9" presStyleLbl="parChTrans1D2" presStyleIdx="2" presStyleCnt="5"/>
      <dgm:spPr/>
    </dgm:pt>
    <dgm:pt modelId="{017FE8D1-8631-44D5-A4FF-CAFA0A588415}" type="pres">
      <dgm:prSet presAssocID="{FEE51AA3-007E-443D-8B31-2DBFC82DA18F}" presName="connTx" presStyleLbl="parChTrans1D2" presStyleIdx="2" presStyleCnt="5"/>
      <dgm:spPr/>
    </dgm:pt>
    <dgm:pt modelId="{084181F1-531A-468C-B5C4-CF100BCF9E1B}" type="pres">
      <dgm:prSet presAssocID="{61F5EA4E-ACDE-495F-BFCD-FE70DDBAE52A}" presName="node" presStyleLbl="node1" presStyleIdx="2" presStyleCnt="5" custScaleX="143750" custRadScaleRad="119716" custRadScaleInc="11671">
        <dgm:presLayoutVars>
          <dgm:bulletEnabled val="1"/>
        </dgm:presLayoutVars>
      </dgm:prSet>
      <dgm:spPr/>
    </dgm:pt>
    <dgm:pt modelId="{3C55698E-9572-498F-B4DF-51D602F83DE7}" type="pres">
      <dgm:prSet presAssocID="{6123483A-5D61-4E04-A037-7A4AF7B986DA}" presName="Name9" presStyleLbl="parChTrans1D2" presStyleIdx="3" presStyleCnt="5"/>
      <dgm:spPr/>
    </dgm:pt>
    <dgm:pt modelId="{1AFA077A-990D-4C18-9C5C-F43C4AA0780F}" type="pres">
      <dgm:prSet presAssocID="{6123483A-5D61-4E04-A037-7A4AF7B986DA}" presName="connTx" presStyleLbl="parChTrans1D2" presStyleIdx="3" presStyleCnt="5"/>
      <dgm:spPr/>
    </dgm:pt>
    <dgm:pt modelId="{9E3102B5-FB55-47E8-A7CB-289AE2F54855}" type="pres">
      <dgm:prSet presAssocID="{3AE35B57-70DC-43EC-BF3F-8A848902197A}" presName="node" presStyleLbl="node1" presStyleIdx="3" presStyleCnt="5" custScaleX="135743" custRadScaleRad="130026" custRadScaleInc="25710">
        <dgm:presLayoutVars>
          <dgm:bulletEnabled val="1"/>
        </dgm:presLayoutVars>
      </dgm:prSet>
      <dgm:spPr/>
    </dgm:pt>
    <dgm:pt modelId="{5105FA4F-C376-4EC2-98E4-E441DB2B96A0}" type="pres">
      <dgm:prSet presAssocID="{6289483C-31AD-4444-9DFF-921C220A3C87}" presName="Name9" presStyleLbl="parChTrans1D2" presStyleIdx="4" presStyleCnt="5"/>
      <dgm:spPr/>
    </dgm:pt>
    <dgm:pt modelId="{6CA2E130-5D45-4A8F-9DE8-DA5BFFE67D9B}" type="pres">
      <dgm:prSet presAssocID="{6289483C-31AD-4444-9DFF-921C220A3C87}" presName="connTx" presStyleLbl="parChTrans1D2" presStyleIdx="4" presStyleCnt="5"/>
      <dgm:spPr/>
    </dgm:pt>
    <dgm:pt modelId="{30270601-7753-4105-8248-AF6EF07BDAC9}" type="pres">
      <dgm:prSet presAssocID="{88DA0DF7-85F1-4F22-92FE-430CAAAB50CC}" presName="node" presStyleLbl="node1" presStyleIdx="4" presStyleCnt="5" custScaleX="188028" custRadScaleRad="139067" custRadScaleInc="-21372">
        <dgm:presLayoutVars>
          <dgm:bulletEnabled val="1"/>
        </dgm:presLayoutVars>
      </dgm:prSet>
      <dgm:spPr/>
    </dgm:pt>
  </dgm:ptLst>
  <dgm:cxnLst>
    <dgm:cxn modelId="{FC954502-B605-4C98-9ACC-7C4965ED2F56}" srcId="{BD607FFF-536D-41E0-8CDC-5EEB2D0E090C}" destId="{88DA0DF7-85F1-4F22-92FE-430CAAAB50CC}" srcOrd="4" destOrd="0" parTransId="{6289483C-31AD-4444-9DFF-921C220A3C87}" sibTransId="{312FB25C-2B60-4945-8FCC-8F6A7A3BB244}"/>
    <dgm:cxn modelId="{44C59602-2D51-4F1B-85F2-BBD5F4425DE2}" type="presOf" srcId="{254B55E8-39A3-4826-A437-52F712DA943E}" destId="{DA3BBD60-B038-4B7D-9E74-C6EB7624468A}" srcOrd="1" destOrd="0" presId="urn:microsoft.com/office/officeart/2005/8/layout/radial1"/>
    <dgm:cxn modelId="{5ADF8306-D8A0-4F85-BD83-DEEBC945A54C}" srcId="{952B8D97-7D00-4061-8F4E-71C268552806}" destId="{BD607FFF-536D-41E0-8CDC-5EEB2D0E090C}" srcOrd="0" destOrd="0" parTransId="{DB532C0B-8585-4693-A4A3-B72AAABC6876}" sibTransId="{9C634D22-FB5C-4A64-90C7-530E6E6F25AA}"/>
    <dgm:cxn modelId="{C42D3C0D-3001-44DF-A530-40C2CAAF19FE}" type="presOf" srcId="{254B55E8-39A3-4826-A437-52F712DA943E}" destId="{D628F93A-CE48-476B-B20E-370BDE201694}" srcOrd="0" destOrd="0" presId="urn:microsoft.com/office/officeart/2005/8/layout/radial1"/>
    <dgm:cxn modelId="{9DFFD438-FA25-4E4F-B861-D585BC0BDADF}" type="presOf" srcId="{6289483C-31AD-4444-9DFF-921C220A3C87}" destId="{5105FA4F-C376-4EC2-98E4-E441DB2B96A0}" srcOrd="0" destOrd="0" presId="urn:microsoft.com/office/officeart/2005/8/layout/radial1"/>
    <dgm:cxn modelId="{0FE6C93E-47B3-4F79-B846-D8D3EC1A1989}" type="presOf" srcId="{3508A07B-C265-4425-AEE4-798E06132851}" destId="{28C1A5A9-22A8-4859-B775-562E9C939240}" srcOrd="1" destOrd="0" presId="urn:microsoft.com/office/officeart/2005/8/layout/radial1"/>
    <dgm:cxn modelId="{E5DE8F62-5147-432C-A0A5-9C724BEB5C58}" type="presOf" srcId="{3AE35B57-70DC-43EC-BF3F-8A848902197A}" destId="{9E3102B5-FB55-47E8-A7CB-289AE2F54855}" srcOrd="0" destOrd="0" presId="urn:microsoft.com/office/officeart/2005/8/layout/radial1"/>
    <dgm:cxn modelId="{4EDA2C46-F107-48A7-B635-A0E5F286E3F3}" type="presOf" srcId="{61F5EA4E-ACDE-495F-BFCD-FE70DDBAE52A}" destId="{084181F1-531A-468C-B5C4-CF100BCF9E1B}" srcOrd="0" destOrd="0" presId="urn:microsoft.com/office/officeart/2005/8/layout/radial1"/>
    <dgm:cxn modelId="{8EDAA367-761B-459E-B95F-9F0B4767085A}" type="presOf" srcId="{3508A07B-C265-4425-AEE4-798E06132851}" destId="{BF50B94D-BA15-49D3-B399-8466407D97CF}" srcOrd="0" destOrd="0" presId="urn:microsoft.com/office/officeart/2005/8/layout/radial1"/>
    <dgm:cxn modelId="{1F42184E-CE0B-4E81-A692-63B4C3C4270E}" type="presOf" srcId="{952B8D97-7D00-4061-8F4E-71C268552806}" destId="{9ECEC8D8-4328-41F6-B7E9-FC22E4444118}" srcOrd="0" destOrd="0" presId="urn:microsoft.com/office/officeart/2005/8/layout/radial1"/>
    <dgm:cxn modelId="{6877D94E-4A6A-49FC-9DCC-4CED86D2D947}" type="presOf" srcId="{8576F1C7-4674-4AC1-B007-0EC1147E4D84}" destId="{3420854B-B342-4169-954E-5037A5818C5D}" srcOrd="0" destOrd="0" presId="urn:microsoft.com/office/officeart/2005/8/layout/radial1"/>
    <dgm:cxn modelId="{F0C3DC78-4B84-4750-B301-98946891E5CB}" type="presOf" srcId="{6289483C-31AD-4444-9DFF-921C220A3C87}" destId="{6CA2E130-5D45-4A8F-9DE8-DA5BFFE67D9B}" srcOrd="1" destOrd="0" presId="urn:microsoft.com/office/officeart/2005/8/layout/radial1"/>
    <dgm:cxn modelId="{2EBFB27C-830B-4CD6-857C-24D6E74D9FD7}" srcId="{BD607FFF-536D-41E0-8CDC-5EEB2D0E090C}" destId="{3AE35B57-70DC-43EC-BF3F-8A848902197A}" srcOrd="3" destOrd="0" parTransId="{6123483A-5D61-4E04-A037-7A4AF7B986DA}" sibTransId="{5EEBA8DF-8014-4CDA-8E7C-19365E1C8940}"/>
    <dgm:cxn modelId="{0C665C7F-073F-4C8D-973A-C837145AD974}" type="presOf" srcId="{FEE51AA3-007E-443D-8B31-2DBFC82DA18F}" destId="{017FE8D1-8631-44D5-A4FF-CAFA0A588415}" srcOrd="1" destOrd="0" presId="urn:microsoft.com/office/officeart/2005/8/layout/radial1"/>
    <dgm:cxn modelId="{6A5E9587-83BC-4849-BCB5-1D9C4E21DF6B}" type="presOf" srcId="{6123483A-5D61-4E04-A037-7A4AF7B986DA}" destId="{3C55698E-9572-498F-B4DF-51D602F83DE7}" srcOrd="0" destOrd="0" presId="urn:microsoft.com/office/officeart/2005/8/layout/radial1"/>
    <dgm:cxn modelId="{F72A6894-E5E6-4130-9541-095513ACCECA}" srcId="{BD607FFF-536D-41E0-8CDC-5EEB2D0E090C}" destId="{45E323A0-623B-40C2-BE06-53BEC647C370}" srcOrd="1" destOrd="0" parTransId="{3508A07B-C265-4425-AEE4-798E06132851}" sibTransId="{35EDEB67-21AB-4402-A800-43A2098F6A36}"/>
    <dgm:cxn modelId="{6CEA129D-96E8-4F93-B581-856B44C52899}" srcId="{BD607FFF-536D-41E0-8CDC-5EEB2D0E090C}" destId="{61F5EA4E-ACDE-495F-BFCD-FE70DDBAE52A}" srcOrd="2" destOrd="0" parTransId="{FEE51AA3-007E-443D-8B31-2DBFC82DA18F}" sibTransId="{F261884D-730A-4D41-BB13-7CCECD88AF8A}"/>
    <dgm:cxn modelId="{F5303E9E-87DF-4418-B96C-0080CC69CA4E}" type="presOf" srcId="{6123483A-5D61-4E04-A037-7A4AF7B986DA}" destId="{1AFA077A-990D-4C18-9C5C-F43C4AA0780F}" srcOrd="1" destOrd="0" presId="urn:microsoft.com/office/officeart/2005/8/layout/radial1"/>
    <dgm:cxn modelId="{CAB544BE-1C39-4097-879D-423322D73CB0}" srcId="{BD607FFF-536D-41E0-8CDC-5EEB2D0E090C}" destId="{8576F1C7-4674-4AC1-B007-0EC1147E4D84}" srcOrd="0" destOrd="0" parTransId="{254B55E8-39A3-4826-A437-52F712DA943E}" sibTransId="{77A3E430-4A9E-4471-877E-5016FF65D94E}"/>
    <dgm:cxn modelId="{AF4872C9-915B-41D9-A686-07922EFD4D7C}" type="presOf" srcId="{88DA0DF7-85F1-4F22-92FE-430CAAAB50CC}" destId="{30270601-7753-4105-8248-AF6EF07BDAC9}" srcOrd="0" destOrd="0" presId="urn:microsoft.com/office/officeart/2005/8/layout/radial1"/>
    <dgm:cxn modelId="{1F41A7CA-6067-4984-B8FB-D78001A3DC93}" type="presOf" srcId="{45E323A0-623B-40C2-BE06-53BEC647C370}" destId="{D83F4381-4CA8-4533-AB1B-75F1EF62C1AC}" srcOrd="0" destOrd="0" presId="urn:microsoft.com/office/officeart/2005/8/layout/radial1"/>
    <dgm:cxn modelId="{329EBEF6-3861-472D-A0F6-C8F84985F40B}" type="presOf" srcId="{BD607FFF-536D-41E0-8CDC-5EEB2D0E090C}" destId="{5EE8DC75-7AA8-49C4-9373-7B74FD9DE59A}" srcOrd="0" destOrd="0" presId="urn:microsoft.com/office/officeart/2005/8/layout/radial1"/>
    <dgm:cxn modelId="{542BB9FF-E523-45AB-8A25-4406C3730F04}" type="presOf" srcId="{FEE51AA3-007E-443D-8B31-2DBFC82DA18F}" destId="{90D67FEE-FA06-45ED-A597-B722B35B03F6}" srcOrd="0" destOrd="0" presId="urn:microsoft.com/office/officeart/2005/8/layout/radial1"/>
    <dgm:cxn modelId="{248F9BE8-44D4-45D1-84FF-15ABA5F5154C}" type="presParOf" srcId="{9ECEC8D8-4328-41F6-B7E9-FC22E4444118}" destId="{5EE8DC75-7AA8-49C4-9373-7B74FD9DE59A}" srcOrd="0" destOrd="0" presId="urn:microsoft.com/office/officeart/2005/8/layout/radial1"/>
    <dgm:cxn modelId="{AA250091-E057-4AF1-BB5C-60F96FC64DDE}" type="presParOf" srcId="{9ECEC8D8-4328-41F6-B7E9-FC22E4444118}" destId="{D628F93A-CE48-476B-B20E-370BDE201694}" srcOrd="1" destOrd="0" presId="urn:microsoft.com/office/officeart/2005/8/layout/radial1"/>
    <dgm:cxn modelId="{C723A329-9A09-46D8-B22D-7EAB44A3621E}" type="presParOf" srcId="{D628F93A-CE48-476B-B20E-370BDE201694}" destId="{DA3BBD60-B038-4B7D-9E74-C6EB7624468A}" srcOrd="0" destOrd="0" presId="urn:microsoft.com/office/officeart/2005/8/layout/radial1"/>
    <dgm:cxn modelId="{31B08E48-AE3A-4A1D-B396-686456F5BA3A}" type="presParOf" srcId="{9ECEC8D8-4328-41F6-B7E9-FC22E4444118}" destId="{3420854B-B342-4169-954E-5037A5818C5D}" srcOrd="2" destOrd="0" presId="urn:microsoft.com/office/officeart/2005/8/layout/radial1"/>
    <dgm:cxn modelId="{B890D1C4-3C8A-4AA9-891E-47B893DC11AF}" type="presParOf" srcId="{9ECEC8D8-4328-41F6-B7E9-FC22E4444118}" destId="{BF50B94D-BA15-49D3-B399-8466407D97CF}" srcOrd="3" destOrd="0" presId="urn:microsoft.com/office/officeart/2005/8/layout/radial1"/>
    <dgm:cxn modelId="{83C7A988-0DA1-4B1F-9750-6DC47A897564}" type="presParOf" srcId="{BF50B94D-BA15-49D3-B399-8466407D97CF}" destId="{28C1A5A9-22A8-4859-B775-562E9C939240}" srcOrd="0" destOrd="0" presId="urn:microsoft.com/office/officeart/2005/8/layout/radial1"/>
    <dgm:cxn modelId="{5E26F42A-68D5-4BE1-97EC-D5B9208DD7E4}" type="presParOf" srcId="{9ECEC8D8-4328-41F6-B7E9-FC22E4444118}" destId="{D83F4381-4CA8-4533-AB1B-75F1EF62C1AC}" srcOrd="4" destOrd="0" presId="urn:microsoft.com/office/officeart/2005/8/layout/radial1"/>
    <dgm:cxn modelId="{96D812D1-F41D-4417-B567-0EDCD094E949}" type="presParOf" srcId="{9ECEC8D8-4328-41F6-B7E9-FC22E4444118}" destId="{90D67FEE-FA06-45ED-A597-B722B35B03F6}" srcOrd="5" destOrd="0" presId="urn:microsoft.com/office/officeart/2005/8/layout/radial1"/>
    <dgm:cxn modelId="{A7590AFD-F3E2-436C-B7CD-F5257DA091FB}" type="presParOf" srcId="{90D67FEE-FA06-45ED-A597-B722B35B03F6}" destId="{017FE8D1-8631-44D5-A4FF-CAFA0A588415}" srcOrd="0" destOrd="0" presId="urn:microsoft.com/office/officeart/2005/8/layout/radial1"/>
    <dgm:cxn modelId="{96E989DC-0D2A-4BBF-B568-D0F34F853C8D}" type="presParOf" srcId="{9ECEC8D8-4328-41F6-B7E9-FC22E4444118}" destId="{084181F1-531A-468C-B5C4-CF100BCF9E1B}" srcOrd="6" destOrd="0" presId="urn:microsoft.com/office/officeart/2005/8/layout/radial1"/>
    <dgm:cxn modelId="{A40C1596-E0D0-419D-A63A-65D92E170931}" type="presParOf" srcId="{9ECEC8D8-4328-41F6-B7E9-FC22E4444118}" destId="{3C55698E-9572-498F-B4DF-51D602F83DE7}" srcOrd="7" destOrd="0" presId="urn:microsoft.com/office/officeart/2005/8/layout/radial1"/>
    <dgm:cxn modelId="{21576C9F-B8EC-4E96-9107-01000E76D3EC}" type="presParOf" srcId="{3C55698E-9572-498F-B4DF-51D602F83DE7}" destId="{1AFA077A-990D-4C18-9C5C-F43C4AA0780F}" srcOrd="0" destOrd="0" presId="urn:microsoft.com/office/officeart/2005/8/layout/radial1"/>
    <dgm:cxn modelId="{EB0FD6A7-C08F-4347-B52E-B1EE19EAAA22}" type="presParOf" srcId="{9ECEC8D8-4328-41F6-B7E9-FC22E4444118}" destId="{9E3102B5-FB55-47E8-A7CB-289AE2F54855}" srcOrd="8" destOrd="0" presId="urn:microsoft.com/office/officeart/2005/8/layout/radial1"/>
    <dgm:cxn modelId="{188214FE-092A-4ED3-A2BA-65E38C01272B}" type="presParOf" srcId="{9ECEC8D8-4328-41F6-B7E9-FC22E4444118}" destId="{5105FA4F-C376-4EC2-98E4-E441DB2B96A0}" srcOrd="9" destOrd="0" presId="urn:microsoft.com/office/officeart/2005/8/layout/radial1"/>
    <dgm:cxn modelId="{097B4250-9E17-4065-A458-BA4E45F6CC96}" type="presParOf" srcId="{5105FA4F-C376-4EC2-98E4-E441DB2B96A0}" destId="{6CA2E130-5D45-4A8F-9DE8-DA5BFFE67D9B}" srcOrd="0" destOrd="0" presId="urn:microsoft.com/office/officeart/2005/8/layout/radial1"/>
    <dgm:cxn modelId="{51A18D44-18F0-4B0A-9BFF-B50F8497E0F0}" type="presParOf" srcId="{9ECEC8D8-4328-41F6-B7E9-FC22E4444118}" destId="{30270601-7753-4105-8248-AF6EF07BDAC9}"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2B8D97-7D00-4061-8F4E-71C268552806}"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it-IT"/>
        </a:p>
      </dgm:t>
    </dgm:pt>
    <dgm:pt modelId="{BD607FFF-536D-41E0-8CDC-5EEB2D0E090C}">
      <dgm:prSet phldrT="[Testo]" custT="1"/>
      <dgm:spPr>
        <a:solidFill>
          <a:srgbClr val="B41D2E"/>
        </a:solidFill>
      </dgm:spPr>
      <dgm:t>
        <a:bodyPr/>
        <a:lstStyle/>
        <a:p>
          <a:r>
            <a:rPr lang="en-US" sz="1600" b="1" i="0" noProof="0" dirty="0">
              <a:effectLst>
                <a:outerShdw blurRad="38100" dist="38100" dir="2700000" algn="tl">
                  <a:srgbClr val="000000">
                    <a:alpha val="43137"/>
                  </a:srgbClr>
                </a:outerShdw>
              </a:effectLst>
              <a:latin typeface="+mn-lt"/>
              <a:cs typeface="Times New Roman"/>
            </a:rPr>
            <a:t>Soil δ</a:t>
          </a:r>
          <a:r>
            <a:rPr lang="en-US" sz="1600" b="1" i="0" baseline="30000" noProof="0" dirty="0">
              <a:effectLst>
                <a:outerShdw blurRad="38100" dist="38100" dir="2700000" algn="tl">
                  <a:srgbClr val="000000">
                    <a:alpha val="43137"/>
                  </a:srgbClr>
                </a:outerShdw>
              </a:effectLst>
              <a:latin typeface="+mn-lt"/>
              <a:cs typeface="Times New Roman"/>
            </a:rPr>
            <a:t>87</a:t>
          </a:r>
          <a:r>
            <a:rPr lang="en-US" sz="1600" b="1" i="0" noProof="0" dirty="0">
              <a:effectLst>
                <a:outerShdw blurRad="38100" dist="38100" dir="2700000" algn="tl">
                  <a:srgbClr val="000000">
                    <a:alpha val="43137"/>
                  </a:srgbClr>
                </a:outerShdw>
              </a:effectLst>
              <a:latin typeface="+mn-lt"/>
              <a:cs typeface="Times New Roman"/>
            </a:rPr>
            <a:t>Sr</a:t>
          </a:r>
          <a:endParaRPr lang="en-US" sz="1600" b="1" i="0" noProof="0" dirty="0">
            <a:effectLst>
              <a:outerShdw blurRad="38100" dist="38100" dir="2700000" algn="tl">
                <a:srgbClr val="000000">
                  <a:alpha val="43137"/>
                </a:srgbClr>
              </a:outerShdw>
            </a:effectLst>
            <a:latin typeface="+mn-lt"/>
            <a:cs typeface="Segoe UI Semilight" panose="020B0402040204020203" pitchFamily="34" charset="0"/>
          </a:endParaRPr>
        </a:p>
      </dgm:t>
    </dgm:pt>
    <dgm:pt modelId="{DB532C0B-8585-4693-A4A3-B72AAABC6876}" type="parTrans" cxnId="{5ADF8306-D8A0-4F85-BD83-DEEBC945A54C}">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9C634D22-FB5C-4A64-90C7-530E6E6F25AA}" type="sibTrans" cxnId="{5ADF8306-D8A0-4F85-BD83-DEEBC945A54C}">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8576F1C7-4674-4AC1-B007-0EC1147E4D84}">
      <dgm:prSet phldrT="[Testo]" custT="1"/>
      <dgm:spPr>
        <a:solidFill>
          <a:srgbClr val="A3BE34"/>
        </a:solidFill>
      </dgm:spPr>
      <dgm:t>
        <a:bodyPr/>
        <a:lstStyle/>
        <a:p>
          <a:r>
            <a:rPr lang="en-US" sz="1600" b="1" i="0" u="none" noProof="0" dirty="0">
              <a:effectLst>
                <a:outerShdw blurRad="38100" dist="38100" dir="2700000" algn="tl">
                  <a:srgbClr val="000000">
                    <a:alpha val="43137"/>
                  </a:srgbClr>
                </a:outerShdw>
              </a:effectLst>
              <a:latin typeface="+mn-lt"/>
            </a:rPr>
            <a:t>Parental material</a:t>
          </a:r>
        </a:p>
      </dgm:t>
    </dgm:pt>
    <dgm:pt modelId="{254B55E8-39A3-4826-A437-52F712DA943E}" type="parTrans" cxnId="{CAB544BE-1C39-4097-879D-423322D73CB0}">
      <dgm:prSet custT="1"/>
      <dgm:spPr/>
      <dgm:t>
        <a:bodyPr/>
        <a:lstStyle/>
        <a:p>
          <a:endParaRPr lang="en-US" sz="1600" b="1" i="1" noProof="0"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77A3E430-4A9E-4471-877E-5016FF65D94E}" type="sibTrans" cxnId="{CAB544BE-1C39-4097-879D-423322D73CB0}">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0C2A903C-4965-423D-BBFC-66ED11C3D417}">
      <dgm:prSet phldrT="[Testo]" custT="1"/>
      <dgm:spPr/>
      <dgm:t>
        <a:bodyPr/>
        <a:lstStyle/>
        <a:p>
          <a:r>
            <a:rPr lang="en-US" sz="1600" b="1" i="0" u="none" noProof="0" dirty="0">
              <a:effectLst>
                <a:outerShdw blurRad="38100" dist="38100" dir="2700000" algn="tl">
                  <a:srgbClr val="000000">
                    <a:alpha val="43137"/>
                  </a:srgbClr>
                </a:outerShdw>
              </a:effectLst>
              <a:latin typeface="+mn-lt"/>
            </a:rPr>
            <a:t>Presence of deposits</a:t>
          </a:r>
        </a:p>
      </dgm:t>
    </dgm:pt>
    <dgm:pt modelId="{E526E6C3-3C21-4F8A-B9B1-9FE41D44F9EE}" type="parTrans" cxnId="{BC5B7FB4-1E98-4DC5-94AF-8CEBD7BC70CC}">
      <dgm:prSet custT="1"/>
      <dgm:spPr/>
      <dgm:t>
        <a:bodyPr/>
        <a:lstStyle/>
        <a:p>
          <a:endParaRPr lang="en-US" sz="1600" b="1" i="1" noProof="0"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E1221F4D-E26A-4D18-BBEF-1B4C6B094920}" type="sibTrans" cxnId="{BC5B7FB4-1E98-4DC5-94AF-8CEBD7BC70CC}">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45E323A0-623B-40C2-BE06-53BEC647C370}">
      <dgm:prSet phldrT="[Testo]" custT="1"/>
      <dgm:spPr>
        <a:solidFill>
          <a:srgbClr val="F8BC04"/>
        </a:solidFill>
      </dgm:spPr>
      <dgm:t>
        <a:bodyPr/>
        <a:lstStyle/>
        <a:p>
          <a:r>
            <a:rPr lang="en-US" sz="1600" b="1" i="0" u="none" noProof="0" dirty="0" err="1">
              <a:effectLst>
                <a:outerShdw blurRad="38100" dist="38100" dir="2700000" algn="tl">
                  <a:srgbClr val="000000">
                    <a:alpha val="43137"/>
                  </a:srgbClr>
                </a:outerShdw>
              </a:effectLst>
              <a:latin typeface="+mn-lt"/>
            </a:rPr>
            <a:t>Coltural</a:t>
          </a:r>
          <a:r>
            <a:rPr lang="en-US" sz="1600" b="1" i="0" u="none" noProof="0" dirty="0">
              <a:effectLst>
                <a:outerShdw blurRad="38100" dist="38100" dir="2700000" algn="tl">
                  <a:srgbClr val="000000">
                    <a:alpha val="43137"/>
                  </a:srgbClr>
                </a:outerShdw>
              </a:effectLst>
              <a:latin typeface="+mn-lt"/>
            </a:rPr>
            <a:t> practices</a:t>
          </a:r>
        </a:p>
      </dgm:t>
    </dgm:pt>
    <dgm:pt modelId="{3508A07B-C265-4425-AEE4-798E06132851}" type="parTrans" cxnId="{42170C09-A2F2-4BC2-BFEE-4FADEE4E9C9E}">
      <dgm:prSet custT="1"/>
      <dgm:spPr/>
      <dgm:t>
        <a:bodyPr/>
        <a:lstStyle/>
        <a:p>
          <a:endParaRPr lang="en-US" sz="1600" b="1" i="1" noProof="0"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35EDEB67-21AB-4402-A800-43A2098F6A36}" type="sibTrans" cxnId="{42170C09-A2F2-4BC2-BFEE-4FADEE4E9C9E}">
      <dgm:prSet/>
      <dgm:spPr/>
      <dgm:t>
        <a:bodyPr/>
        <a:lstStyle/>
        <a:p>
          <a:endParaRPr lang="it-IT" sz="1600" b="1" i="1">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gm:t>
    </dgm:pt>
    <dgm:pt modelId="{9ECEC8D8-4328-41F6-B7E9-FC22E4444118}" type="pres">
      <dgm:prSet presAssocID="{952B8D97-7D00-4061-8F4E-71C268552806}" presName="cycle" presStyleCnt="0">
        <dgm:presLayoutVars>
          <dgm:chMax val="1"/>
          <dgm:dir/>
          <dgm:animLvl val="ctr"/>
          <dgm:resizeHandles val="exact"/>
        </dgm:presLayoutVars>
      </dgm:prSet>
      <dgm:spPr/>
    </dgm:pt>
    <dgm:pt modelId="{5EE8DC75-7AA8-49C4-9373-7B74FD9DE59A}" type="pres">
      <dgm:prSet presAssocID="{BD607FFF-536D-41E0-8CDC-5EEB2D0E090C}" presName="centerShape" presStyleLbl="node0" presStyleIdx="0" presStyleCnt="1"/>
      <dgm:spPr/>
    </dgm:pt>
    <dgm:pt modelId="{D628F93A-CE48-476B-B20E-370BDE201694}" type="pres">
      <dgm:prSet presAssocID="{254B55E8-39A3-4826-A437-52F712DA943E}" presName="Name9" presStyleLbl="parChTrans1D2" presStyleIdx="0" presStyleCnt="3"/>
      <dgm:spPr/>
    </dgm:pt>
    <dgm:pt modelId="{DA3BBD60-B038-4B7D-9E74-C6EB7624468A}" type="pres">
      <dgm:prSet presAssocID="{254B55E8-39A3-4826-A437-52F712DA943E}" presName="connTx" presStyleLbl="parChTrans1D2" presStyleIdx="0" presStyleCnt="3"/>
      <dgm:spPr/>
    </dgm:pt>
    <dgm:pt modelId="{3420854B-B342-4169-954E-5037A5818C5D}" type="pres">
      <dgm:prSet presAssocID="{8576F1C7-4674-4AC1-B007-0EC1147E4D84}" presName="node" presStyleLbl="node1" presStyleIdx="0" presStyleCnt="3" custScaleX="131881" custRadScaleRad="94100" custRadScaleInc="6375">
        <dgm:presLayoutVars>
          <dgm:bulletEnabled val="1"/>
        </dgm:presLayoutVars>
      </dgm:prSet>
      <dgm:spPr/>
    </dgm:pt>
    <dgm:pt modelId="{F120C0B3-95C1-4929-890B-78E50A87C948}" type="pres">
      <dgm:prSet presAssocID="{E526E6C3-3C21-4F8A-B9B1-9FE41D44F9EE}" presName="Name9" presStyleLbl="parChTrans1D2" presStyleIdx="1" presStyleCnt="3"/>
      <dgm:spPr/>
    </dgm:pt>
    <dgm:pt modelId="{F890A584-3C6B-4905-8BBF-EAA616A4A085}" type="pres">
      <dgm:prSet presAssocID="{E526E6C3-3C21-4F8A-B9B1-9FE41D44F9EE}" presName="connTx" presStyleLbl="parChTrans1D2" presStyleIdx="1" presStyleCnt="3"/>
      <dgm:spPr/>
    </dgm:pt>
    <dgm:pt modelId="{AC8DBF06-C1CA-45B3-A444-6D8CF5068092}" type="pres">
      <dgm:prSet presAssocID="{0C2A903C-4965-423D-BBFC-66ED11C3D417}" presName="node" presStyleLbl="node1" presStyleIdx="1" presStyleCnt="3" custScaleX="146019" custRadScaleRad="125104" custRadScaleInc="6459">
        <dgm:presLayoutVars>
          <dgm:bulletEnabled val="1"/>
        </dgm:presLayoutVars>
      </dgm:prSet>
      <dgm:spPr/>
    </dgm:pt>
    <dgm:pt modelId="{BF50B94D-BA15-49D3-B399-8466407D97CF}" type="pres">
      <dgm:prSet presAssocID="{3508A07B-C265-4425-AEE4-798E06132851}" presName="Name9" presStyleLbl="parChTrans1D2" presStyleIdx="2" presStyleCnt="3"/>
      <dgm:spPr/>
    </dgm:pt>
    <dgm:pt modelId="{28C1A5A9-22A8-4859-B775-562E9C939240}" type="pres">
      <dgm:prSet presAssocID="{3508A07B-C265-4425-AEE4-798E06132851}" presName="connTx" presStyleLbl="parChTrans1D2" presStyleIdx="2" presStyleCnt="3"/>
      <dgm:spPr/>
    </dgm:pt>
    <dgm:pt modelId="{D83F4381-4CA8-4533-AB1B-75F1EF62C1AC}" type="pres">
      <dgm:prSet presAssocID="{45E323A0-623B-40C2-BE06-53BEC647C370}" presName="node" presStyleLbl="node1" presStyleIdx="2" presStyleCnt="3" custScaleX="176527" custRadScaleRad="132006" custRadScaleInc="-3105">
        <dgm:presLayoutVars>
          <dgm:bulletEnabled val="1"/>
        </dgm:presLayoutVars>
      </dgm:prSet>
      <dgm:spPr/>
    </dgm:pt>
  </dgm:ptLst>
  <dgm:cxnLst>
    <dgm:cxn modelId="{5ADF8306-D8A0-4F85-BD83-DEEBC945A54C}" srcId="{952B8D97-7D00-4061-8F4E-71C268552806}" destId="{BD607FFF-536D-41E0-8CDC-5EEB2D0E090C}" srcOrd="0" destOrd="0" parTransId="{DB532C0B-8585-4693-A4A3-B72AAABC6876}" sibTransId="{9C634D22-FB5C-4A64-90C7-530E6E6F25AA}"/>
    <dgm:cxn modelId="{42170C09-A2F2-4BC2-BFEE-4FADEE4E9C9E}" srcId="{BD607FFF-536D-41E0-8CDC-5EEB2D0E090C}" destId="{45E323A0-623B-40C2-BE06-53BEC647C370}" srcOrd="2" destOrd="0" parTransId="{3508A07B-C265-4425-AEE4-798E06132851}" sibTransId="{35EDEB67-21AB-4402-A800-43A2098F6A36}"/>
    <dgm:cxn modelId="{0BF95412-0360-48DC-ADE2-C7EB731E6D2D}" type="presOf" srcId="{BD607FFF-536D-41E0-8CDC-5EEB2D0E090C}" destId="{5EE8DC75-7AA8-49C4-9373-7B74FD9DE59A}" srcOrd="0" destOrd="0" presId="urn:microsoft.com/office/officeart/2005/8/layout/radial1"/>
    <dgm:cxn modelId="{6B3FEF1B-D418-42CD-964B-CC77B764743D}" type="presOf" srcId="{3508A07B-C265-4425-AEE4-798E06132851}" destId="{28C1A5A9-22A8-4859-B775-562E9C939240}" srcOrd="1" destOrd="0" presId="urn:microsoft.com/office/officeart/2005/8/layout/radial1"/>
    <dgm:cxn modelId="{9C992F1D-DB6A-4B34-AE3C-04946219127A}" type="presOf" srcId="{E526E6C3-3C21-4F8A-B9B1-9FE41D44F9EE}" destId="{F120C0B3-95C1-4929-890B-78E50A87C948}" srcOrd="0" destOrd="0" presId="urn:microsoft.com/office/officeart/2005/8/layout/radial1"/>
    <dgm:cxn modelId="{76F9E91F-CA94-4B9E-8C49-6573FF60EECC}" type="presOf" srcId="{3508A07B-C265-4425-AEE4-798E06132851}" destId="{BF50B94D-BA15-49D3-B399-8466407D97CF}" srcOrd="0" destOrd="0" presId="urn:microsoft.com/office/officeart/2005/8/layout/radial1"/>
    <dgm:cxn modelId="{488AE320-6FCA-4DDF-AEB3-D8F0AB3C2DB4}" type="presOf" srcId="{8576F1C7-4674-4AC1-B007-0EC1147E4D84}" destId="{3420854B-B342-4169-954E-5037A5818C5D}" srcOrd="0" destOrd="0" presId="urn:microsoft.com/office/officeart/2005/8/layout/radial1"/>
    <dgm:cxn modelId="{1F42184E-CE0B-4E81-A692-63B4C3C4270E}" type="presOf" srcId="{952B8D97-7D00-4061-8F4E-71C268552806}" destId="{9ECEC8D8-4328-41F6-B7E9-FC22E4444118}" srcOrd="0" destOrd="0" presId="urn:microsoft.com/office/officeart/2005/8/layout/radial1"/>
    <dgm:cxn modelId="{3E98CF80-9FC6-4FD2-98B9-FC2AD580735F}" type="presOf" srcId="{254B55E8-39A3-4826-A437-52F712DA943E}" destId="{DA3BBD60-B038-4B7D-9E74-C6EB7624468A}" srcOrd="1" destOrd="0" presId="urn:microsoft.com/office/officeart/2005/8/layout/radial1"/>
    <dgm:cxn modelId="{27C08590-2432-4236-9E06-265A4C92F1CD}" type="presOf" srcId="{254B55E8-39A3-4826-A437-52F712DA943E}" destId="{D628F93A-CE48-476B-B20E-370BDE201694}" srcOrd="0" destOrd="0" presId="urn:microsoft.com/office/officeart/2005/8/layout/radial1"/>
    <dgm:cxn modelId="{E36D0191-78F4-4120-A1C4-B56776DC405A}" type="presOf" srcId="{0C2A903C-4965-423D-BBFC-66ED11C3D417}" destId="{AC8DBF06-C1CA-45B3-A444-6D8CF5068092}" srcOrd="0" destOrd="0" presId="urn:microsoft.com/office/officeart/2005/8/layout/radial1"/>
    <dgm:cxn modelId="{99D6AC94-30DC-45D1-A645-D08555BE5ED5}" type="presOf" srcId="{E526E6C3-3C21-4F8A-B9B1-9FE41D44F9EE}" destId="{F890A584-3C6B-4905-8BBF-EAA616A4A085}" srcOrd="1" destOrd="0" presId="urn:microsoft.com/office/officeart/2005/8/layout/radial1"/>
    <dgm:cxn modelId="{BC5B7FB4-1E98-4DC5-94AF-8CEBD7BC70CC}" srcId="{BD607FFF-536D-41E0-8CDC-5EEB2D0E090C}" destId="{0C2A903C-4965-423D-BBFC-66ED11C3D417}" srcOrd="1" destOrd="0" parTransId="{E526E6C3-3C21-4F8A-B9B1-9FE41D44F9EE}" sibTransId="{E1221F4D-E26A-4D18-BBEF-1B4C6B094920}"/>
    <dgm:cxn modelId="{966FC5BA-9B5E-48B5-AD8D-11C2A5117619}" type="presOf" srcId="{45E323A0-623B-40C2-BE06-53BEC647C370}" destId="{D83F4381-4CA8-4533-AB1B-75F1EF62C1AC}" srcOrd="0" destOrd="0" presId="urn:microsoft.com/office/officeart/2005/8/layout/radial1"/>
    <dgm:cxn modelId="{CAB544BE-1C39-4097-879D-423322D73CB0}" srcId="{BD607FFF-536D-41E0-8CDC-5EEB2D0E090C}" destId="{8576F1C7-4674-4AC1-B007-0EC1147E4D84}" srcOrd="0" destOrd="0" parTransId="{254B55E8-39A3-4826-A437-52F712DA943E}" sibTransId="{77A3E430-4A9E-4471-877E-5016FF65D94E}"/>
    <dgm:cxn modelId="{A7662C06-09C6-4B32-B139-430EB0B7C215}" type="presParOf" srcId="{9ECEC8D8-4328-41F6-B7E9-FC22E4444118}" destId="{5EE8DC75-7AA8-49C4-9373-7B74FD9DE59A}" srcOrd="0" destOrd="0" presId="urn:microsoft.com/office/officeart/2005/8/layout/radial1"/>
    <dgm:cxn modelId="{AABB2078-A749-4022-B1B9-43000A224EEE}" type="presParOf" srcId="{9ECEC8D8-4328-41F6-B7E9-FC22E4444118}" destId="{D628F93A-CE48-476B-B20E-370BDE201694}" srcOrd="1" destOrd="0" presId="urn:microsoft.com/office/officeart/2005/8/layout/radial1"/>
    <dgm:cxn modelId="{1080054E-798B-4FC6-86A8-6F3C8AFBE2A1}" type="presParOf" srcId="{D628F93A-CE48-476B-B20E-370BDE201694}" destId="{DA3BBD60-B038-4B7D-9E74-C6EB7624468A}" srcOrd="0" destOrd="0" presId="urn:microsoft.com/office/officeart/2005/8/layout/radial1"/>
    <dgm:cxn modelId="{E0279F99-4ADB-4A73-9106-82115395F2B6}" type="presParOf" srcId="{9ECEC8D8-4328-41F6-B7E9-FC22E4444118}" destId="{3420854B-B342-4169-954E-5037A5818C5D}" srcOrd="2" destOrd="0" presId="urn:microsoft.com/office/officeart/2005/8/layout/radial1"/>
    <dgm:cxn modelId="{3B223111-6DFF-43B2-9E7E-81CC67581896}" type="presParOf" srcId="{9ECEC8D8-4328-41F6-B7E9-FC22E4444118}" destId="{F120C0B3-95C1-4929-890B-78E50A87C948}" srcOrd="3" destOrd="0" presId="urn:microsoft.com/office/officeart/2005/8/layout/radial1"/>
    <dgm:cxn modelId="{47EE19C5-0887-4A63-AD6A-635DB4A2188E}" type="presParOf" srcId="{F120C0B3-95C1-4929-890B-78E50A87C948}" destId="{F890A584-3C6B-4905-8BBF-EAA616A4A085}" srcOrd="0" destOrd="0" presId="urn:microsoft.com/office/officeart/2005/8/layout/radial1"/>
    <dgm:cxn modelId="{6E8B693C-F84D-442D-850E-C5C1F9B5DC4D}" type="presParOf" srcId="{9ECEC8D8-4328-41F6-B7E9-FC22E4444118}" destId="{AC8DBF06-C1CA-45B3-A444-6D8CF5068092}" srcOrd="4" destOrd="0" presId="urn:microsoft.com/office/officeart/2005/8/layout/radial1"/>
    <dgm:cxn modelId="{BB9309F3-3F84-4A0B-9335-928948E21C1C}" type="presParOf" srcId="{9ECEC8D8-4328-41F6-B7E9-FC22E4444118}" destId="{BF50B94D-BA15-49D3-B399-8466407D97CF}" srcOrd="5" destOrd="0" presId="urn:microsoft.com/office/officeart/2005/8/layout/radial1"/>
    <dgm:cxn modelId="{02EDC384-9495-4164-B5F5-70155112DA5B}" type="presParOf" srcId="{BF50B94D-BA15-49D3-B399-8466407D97CF}" destId="{28C1A5A9-22A8-4859-B775-562E9C939240}" srcOrd="0" destOrd="0" presId="urn:microsoft.com/office/officeart/2005/8/layout/radial1"/>
    <dgm:cxn modelId="{8700EA70-AFCD-4286-8E3C-6568DC9A554E}" type="presParOf" srcId="{9ECEC8D8-4328-41F6-B7E9-FC22E4444118}" destId="{D83F4381-4CA8-4533-AB1B-75F1EF62C1AC}"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8DC75-7AA8-49C4-9373-7B74FD9DE59A}">
      <dsp:nvSpPr>
        <dsp:cNvPr id="0" name=""/>
        <dsp:cNvSpPr/>
      </dsp:nvSpPr>
      <dsp:spPr>
        <a:xfrm>
          <a:off x="2800336" y="1718962"/>
          <a:ext cx="1308180" cy="1308180"/>
        </a:xfrm>
        <a:prstGeom prst="ellipse">
          <a:avLst/>
        </a:prstGeom>
        <a:solidFill>
          <a:srgbClr val="B41D2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kern="1200" noProof="0" dirty="0">
              <a:effectLst>
                <a:outerShdw blurRad="38100" dist="38100" dir="2700000" algn="tl">
                  <a:srgbClr val="000000">
                    <a:alpha val="43137"/>
                  </a:srgbClr>
                </a:outerShdw>
              </a:effectLst>
              <a:latin typeface="+mn-lt"/>
              <a:cs typeface="Times New Roman"/>
            </a:rPr>
            <a:t>δ</a:t>
          </a:r>
          <a:r>
            <a:rPr lang="en-US" sz="1800" b="1" i="0" kern="1200" baseline="30000" noProof="0" dirty="0">
              <a:effectLst>
                <a:outerShdw blurRad="38100" dist="38100" dir="2700000" algn="tl">
                  <a:srgbClr val="000000">
                    <a:alpha val="43137"/>
                  </a:srgbClr>
                </a:outerShdw>
              </a:effectLst>
              <a:latin typeface="+mn-lt"/>
              <a:cs typeface="Times New Roman"/>
            </a:rPr>
            <a:t>34</a:t>
          </a:r>
          <a:r>
            <a:rPr lang="en-US" sz="1800" b="1" i="0" kern="1200" noProof="0" dirty="0">
              <a:effectLst>
                <a:outerShdw blurRad="38100" dist="38100" dir="2700000" algn="tl">
                  <a:srgbClr val="000000">
                    <a:alpha val="43137"/>
                  </a:srgbClr>
                </a:outerShdw>
              </a:effectLst>
              <a:latin typeface="+mn-lt"/>
              <a:cs typeface="Times New Roman"/>
            </a:rPr>
            <a:t>S</a:t>
          </a:r>
          <a:endParaRPr lang="en-US" sz="1800" b="1" i="0" kern="1200" noProof="0" dirty="0">
            <a:effectLst>
              <a:outerShdw blurRad="38100" dist="38100" dir="2700000" algn="tl">
                <a:srgbClr val="000000">
                  <a:alpha val="43137"/>
                </a:srgbClr>
              </a:outerShdw>
            </a:effectLst>
            <a:latin typeface="+mn-lt"/>
            <a:cs typeface="Segoe UI Semilight" panose="020B0402040204020203" pitchFamily="34" charset="0"/>
          </a:endParaRPr>
        </a:p>
      </dsp:txBody>
      <dsp:txXfrm>
        <a:off x="2991915" y="1910541"/>
        <a:ext cx="925022" cy="925022"/>
      </dsp:txXfrm>
    </dsp:sp>
    <dsp:sp modelId="{D628F93A-CE48-476B-B20E-370BDE201694}">
      <dsp:nvSpPr>
        <dsp:cNvPr id="0" name=""/>
        <dsp:cNvSpPr/>
      </dsp:nvSpPr>
      <dsp:spPr>
        <a:xfrm rot="16276975">
          <a:off x="3268101" y="1496907"/>
          <a:ext cx="411143" cy="33399"/>
        </a:xfrm>
        <a:custGeom>
          <a:avLst/>
          <a:gdLst/>
          <a:ahLst/>
          <a:cxnLst/>
          <a:rect l="0" t="0" r="0" b="0"/>
          <a:pathLst>
            <a:path>
              <a:moveTo>
                <a:pt x="0" y="16699"/>
              </a:moveTo>
              <a:lnTo>
                <a:pt x="411143" y="16699"/>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it-IT" sz="1600" b="1" i="1" kern="120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sp:txBody>
      <dsp:txXfrm>
        <a:off x="3463395" y="1503328"/>
        <a:ext cx="20557" cy="20557"/>
      </dsp:txXfrm>
    </dsp:sp>
    <dsp:sp modelId="{3420854B-B342-4169-954E-5037A5818C5D}">
      <dsp:nvSpPr>
        <dsp:cNvPr id="0" name=""/>
        <dsp:cNvSpPr/>
      </dsp:nvSpPr>
      <dsp:spPr>
        <a:xfrm>
          <a:off x="2630301" y="0"/>
          <a:ext cx="1725241" cy="1308180"/>
        </a:xfrm>
        <a:prstGeom prst="ellipse">
          <a:avLst/>
        </a:prstGeom>
        <a:solidFill>
          <a:srgbClr val="A3BE3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noProof="0" dirty="0">
              <a:effectLst>
                <a:outerShdw blurRad="38100" dist="38100" dir="2700000" algn="tl">
                  <a:srgbClr val="000000">
                    <a:alpha val="43137"/>
                  </a:srgbClr>
                </a:outerShdw>
              </a:effectLst>
              <a:latin typeface="+mn-lt"/>
              <a:cs typeface="Calibri" panose="020F0502020204030204" pitchFamily="34" charset="0"/>
            </a:rPr>
            <a:t>Microbial</a:t>
          </a:r>
          <a:r>
            <a:rPr lang="en-US" sz="1800" b="1" i="0" u="none" kern="1200" noProof="0" dirty="0">
              <a:effectLst>
                <a:outerShdw blurRad="38100" dist="38100" dir="2700000" algn="tl">
                  <a:srgbClr val="000000">
                    <a:alpha val="43137"/>
                  </a:srgbClr>
                </a:outerShdw>
              </a:effectLst>
              <a:latin typeface="+mn-lt"/>
            </a:rPr>
            <a:t> processes</a:t>
          </a:r>
        </a:p>
      </dsp:txBody>
      <dsp:txXfrm>
        <a:off x="2882957" y="191579"/>
        <a:ext cx="1219929" cy="925022"/>
      </dsp:txXfrm>
    </dsp:sp>
    <dsp:sp modelId="{BF50B94D-BA15-49D3-B399-8466407D97CF}">
      <dsp:nvSpPr>
        <dsp:cNvPr id="0" name=""/>
        <dsp:cNvSpPr/>
      </dsp:nvSpPr>
      <dsp:spPr>
        <a:xfrm rot="20712668">
          <a:off x="4079944" y="2136187"/>
          <a:ext cx="416870" cy="33399"/>
        </a:xfrm>
        <a:custGeom>
          <a:avLst/>
          <a:gdLst/>
          <a:ahLst/>
          <a:cxnLst/>
          <a:rect l="0" t="0" r="0" b="0"/>
          <a:pathLst>
            <a:path>
              <a:moveTo>
                <a:pt x="0" y="16699"/>
              </a:moveTo>
              <a:lnTo>
                <a:pt x="416870" y="16699"/>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it-IT" sz="1600" b="1" i="1" kern="120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sp:txBody>
      <dsp:txXfrm>
        <a:off x="4277957" y="2142465"/>
        <a:ext cx="20843" cy="20843"/>
      </dsp:txXfrm>
    </dsp:sp>
    <dsp:sp modelId="{D83F4381-4CA8-4533-AB1B-75F1EF62C1AC}">
      <dsp:nvSpPr>
        <dsp:cNvPr id="0" name=""/>
        <dsp:cNvSpPr/>
      </dsp:nvSpPr>
      <dsp:spPr>
        <a:xfrm>
          <a:off x="4307699" y="1155521"/>
          <a:ext cx="2742561" cy="1260484"/>
        </a:xfrm>
        <a:prstGeom prst="ellipse">
          <a:avLst/>
        </a:prstGeom>
        <a:solidFill>
          <a:srgbClr val="F8BC0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noProof="0" dirty="0">
              <a:effectLst>
                <a:outerShdw blurRad="38100" dist="38100" dir="2700000" algn="tl">
                  <a:srgbClr val="000000">
                    <a:alpha val="43137"/>
                  </a:srgbClr>
                </a:outerShdw>
              </a:effectLst>
              <a:latin typeface="+mn-lt"/>
            </a:rPr>
            <a:t>Anthropogenic</a:t>
          </a:r>
          <a:r>
            <a:rPr lang="en-US" sz="1800" b="1" i="0" u="none" kern="1200" baseline="0" noProof="0" dirty="0">
              <a:effectLst>
                <a:outerShdw blurRad="38100" dist="38100" dir="2700000" algn="tl">
                  <a:srgbClr val="000000">
                    <a:alpha val="43137"/>
                  </a:srgbClr>
                </a:outerShdw>
              </a:effectLst>
              <a:latin typeface="+mn-lt"/>
            </a:rPr>
            <a:t> impact</a:t>
          </a:r>
          <a:endParaRPr lang="en-US" sz="1800" b="1" i="0" u="none" kern="1200" noProof="0" dirty="0">
            <a:effectLst>
              <a:outerShdw blurRad="38100" dist="38100" dir="2700000" algn="tl">
                <a:srgbClr val="000000">
                  <a:alpha val="43137"/>
                </a:srgbClr>
              </a:outerShdw>
            </a:effectLst>
            <a:latin typeface="+mn-lt"/>
          </a:endParaRPr>
        </a:p>
      </dsp:txBody>
      <dsp:txXfrm>
        <a:off x="4709338" y="1340115"/>
        <a:ext cx="1939283" cy="891296"/>
      </dsp:txXfrm>
    </dsp:sp>
    <dsp:sp modelId="{90D67FEE-FA06-45ED-A597-B722B35B03F6}">
      <dsp:nvSpPr>
        <dsp:cNvPr id="0" name=""/>
        <dsp:cNvSpPr/>
      </dsp:nvSpPr>
      <dsp:spPr>
        <a:xfrm rot="3142816">
          <a:off x="3780113" y="3024048"/>
          <a:ext cx="377749" cy="33399"/>
        </a:xfrm>
        <a:custGeom>
          <a:avLst/>
          <a:gdLst/>
          <a:ahLst/>
          <a:cxnLst/>
          <a:rect l="0" t="0" r="0" b="0"/>
          <a:pathLst>
            <a:path>
              <a:moveTo>
                <a:pt x="0" y="16699"/>
              </a:moveTo>
              <a:lnTo>
                <a:pt x="377749" y="16699"/>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it-IT" sz="1600" b="1" i="1" kern="120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sp:txBody>
      <dsp:txXfrm>
        <a:off x="3959543" y="3031304"/>
        <a:ext cx="18887" cy="18887"/>
      </dsp:txXfrm>
    </dsp:sp>
    <dsp:sp modelId="{084181F1-531A-468C-B5C4-CF100BCF9E1B}">
      <dsp:nvSpPr>
        <dsp:cNvPr id="0" name=""/>
        <dsp:cNvSpPr/>
      </dsp:nvSpPr>
      <dsp:spPr>
        <a:xfrm>
          <a:off x="3588285" y="3112735"/>
          <a:ext cx="1880509" cy="1308180"/>
        </a:xfrm>
        <a:prstGeom prst="ellipse">
          <a:avLst/>
        </a:prstGeom>
        <a:solidFill>
          <a:srgbClr val="F8BC0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noProof="0" dirty="0">
              <a:effectLst>
                <a:outerShdw blurRad="38100" dist="38100" dir="2700000" algn="tl">
                  <a:srgbClr val="000000">
                    <a:alpha val="43137"/>
                  </a:srgbClr>
                </a:outerShdw>
              </a:effectLst>
              <a:latin typeface="+mn-lt"/>
            </a:rPr>
            <a:t>Fertilizers</a:t>
          </a:r>
        </a:p>
      </dsp:txBody>
      <dsp:txXfrm>
        <a:off x="3863679" y="3304314"/>
        <a:ext cx="1329721" cy="925022"/>
      </dsp:txXfrm>
    </dsp:sp>
    <dsp:sp modelId="{3C55698E-9572-498F-B4DF-51D602F83DE7}">
      <dsp:nvSpPr>
        <dsp:cNvPr id="0" name=""/>
        <dsp:cNvSpPr/>
      </dsp:nvSpPr>
      <dsp:spPr>
        <a:xfrm rot="8306872">
          <a:off x="2362797" y="3018656"/>
          <a:ext cx="688807" cy="33399"/>
        </a:xfrm>
        <a:custGeom>
          <a:avLst/>
          <a:gdLst/>
          <a:ahLst/>
          <a:cxnLst/>
          <a:rect l="0" t="0" r="0" b="0"/>
          <a:pathLst>
            <a:path>
              <a:moveTo>
                <a:pt x="0" y="16699"/>
              </a:moveTo>
              <a:lnTo>
                <a:pt x="688807" y="16699"/>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it-IT" sz="1600" b="1" i="1" kern="120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sp:txBody>
      <dsp:txXfrm rot="10800000">
        <a:off x="2689980" y="3018135"/>
        <a:ext cx="34440" cy="34440"/>
      </dsp:txXfrm>
    </dsp:sp>
    <dsp:sp modelId="{9E3102B5-FB55-47E8-A7CB-289AE2F54855}">
      <dsp:nvSpPr>
        <dsp:cNvPr id="0" name=""/>
        <dsp:cNvSpPr/>
      </dsp:nvSpPr>
      <dsp:spPr>
        <a:xfrm>
          <a:off x="994057" y="3112735"/>
          <a:ext cx="1775763" cy="1308180"/>
        </a:xfrm>
        <a:prstGeom prst="ellipse">
          <a:avLst/>
        </a:prstGeom>
        <a:solidFill>
          <a:srgbClr val="B41D2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noProof="0" dirty="0">
              <a:effectLst>
                <a:outerShdw blurRad="38100" dist="38100" dir="2700000" algn="tl">
                  <a:srgbClr val="000000">
                    <a:alpha val="43137"/>
                  </a:srgbClr>
                </a:outerShdw>
              </a:effectLst>
              <a:latin typeface="+mn-lt"/>
            </a:rPr>
            <a:t>Geology</a:t>
          </a:r>
        </a:p>
      </dsp:txBody>
      <dsp:txXfrm>
        <a:off x="1254111" y="3304314"/>
        <a:ext cx="1255655" cy="925022"/>
      </dsp:txXfrm>
    </dsp:sp>
    <dsp:sp modelId="{5105FA4F-C376-4EC2-98E4-E441DB2B96A0}">
      <dsp:nvSpPr>
        <dsp:cNvPr id="0" name=""/>
        <dsp:cNvSpPr/>
      </dsp:nvSpPr>
      <dsp:spPr>
        <a:xfrm rot="11446927">
          <a:off x="2383942" y="2193604"/>
          <a:ext cx="431751" cy="33399"/>
        </a:xfrm>
        <a:custGeom>
          <a:avLst/>
          <a:gdLst/>
          <a:ahLst/>
          <a:cxnLst/>
          <a:rect l="0" t="0" r="0" b="0"/>
          <a:pathLst>
            <a:path>
              <a:moveTo>
                <a:pt x="0" y="16699"/>
              </a:moveTo>
              <a:lnTo>
                <a:pt x="431751" y="16699"/>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it-IT" sz="1600" kern="1200">
            <a:latin typeface="Century Gothic" panose="020B0502020202020204" pitchFamily="34" charset="0"/>
          </a:endParaRPr>
        </a:p>
      </dsp:txBody>
      <dsp:txXfrm rot="10800000">
        <a:off x="2589025" y="2199510"/>
        <a:ext cx="21587" cy="21587"/>
      </dsp:txXfrm>
    </dsp:sp>
    <dsp:sp modelId="{30270601-7753-4105-8248-AF6EF07BDAC9}">
      <dsp:nvSpPr>
        <dsp:cNvPr id="0" name=""/>
        <dsp:cNvSpPr/>
      </dsp:nvSpPr>
      <dsp:spPr>
        <a:xfrm>
          <a:off x="0" y="1295326"/>
          <a:ext cx="2459746" cy="1308180"/>
        </a:xfrm>
        <a:prstGeom prst="ellipse">
          <a:avLst/>
        </a:prstGeom>
        <a:solidFill>
          <a:srgbClr val="A8CBE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noProof="0" dirty="0">
              <a:effectLst>
                <a:outerShdw blurRad="38100" dist="38100" dir="2700000" algn="tl">
                  <a:srgbClr val="000000">
                    <a:alpha val="43137"/>
                  </a:srgbClr>
                </a:outerShdw>
              </a:effectLst>
              <a:latin typeface="+mn-lt"/>
            </a:rPr>
            <a:t>Sea-spray effect</a:t>
          </a:r>
        </a:p>
      </dsp:txBody>
      <dsp:txXfrm>
        <a:off x="360221" y="1486905"/>
        <a:ext cx="1739304" cy="925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8DC75-7AA8-49C4-9373-7B74FD9DE59A}">
      <dsp:nvSpPr>
        <dsp:cNvPr id="0" name=""/>
        <dsp:cNvSpPr/>
      </dsp:nvSpPr>
      <dsp:spPr>
        <a:xfrm>
          <a:off x="1596347" y="2006150"/>
          <a:ext cx="1311632" cy="1311632"/>
        </a:xfrm>
        <a:prstGeom prst="ellipse">
          <a:avLst/>
        </a:prstGeom>
        <a:solidFill>
          <a:srgbClr val="B41D2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noProof="0" dirty="0">
              <a:effectLst>
                <a:outerShdw blurRad="38100" dist="38100" dir="2700000" algn="tl">
                  <a:srgbClr val="000000">
                    <a:alpha val="43137"/>
                  </a:srgbClr>
                </a:outerShdw>
              </a:effectLst>
              <a:latin typeface="+mn-lt"/>
              <a:cs typeface="Times New Roman"/>
            </a:rPr>
            <a:t>Soil δ</a:t>
          </a:r>
          <a:r>
            <a:rPr lang="en-US" sz="1600" b="1" i="0" kern="1200" baseline="30000" noProof="0" dirty="0">
              <a:effectLst>
                <a:outerShdw blurRad="38100" dist="38100" dir="2700000" algn="tl">
                  <a:srgbClr val="000000">
                    <a:alpha val="43137"/>
                  </a:srgbClr>
                </a:outerShdw>
              </a:effectLst>
              <a:latin typeface="+mn-lt"/>
              <a:cs typeface="Times New Roman"/>
            </a:rPr>
            <a:t>87</a:t>
          </a:r>
          <a:r>
            <a:rPr lang="en-US" sz="1600" b="1" i="0" kern="1200" noProof="0" dirty="0">
              <a:effectLst>
                <a:outerShdw blurRad="38100" dist="38100" dir="2700000" algn="tl">
                  <a:srgbClr val="000000">
                    <a:alpha val="43137"/>
                  </a:srgbClr>
                </a:outerShdw>
              </a:effectLst>
              <a:latin typeface="+mn-lt"/>
              <a:cs typeface="Times New Roman"/>
            </a:rPr>
            <a:t>Sr</a:t>
          </a:r>
          <a:endParaRPr lang="en-US" sz="1600" b="1" i="0" kern="1200" noProof="0" dirty="0">
            <a:effectLst>
              <a:outerShdw blurRad="38100" dist="38100" dir="2700000" algn="tl">
                <a:srgbClr val="000000">
                  <a:alpha val="43137"/>
                </a:srgbClr>
              </a:outerShdw>
            </a:effectLst>
            <a:latin typeface="+mn-lt"/>
            <a:cs typeface="Segoe UI Semilight" panose="020B0402040204020203" pitchFamily="34" charset="0"/>
          </a:endParaRPr>
        </a:p>
      </dsp:txBody>
      <dsp:txXfrm>
        <a:off x="1788431" y="2198234"/>
        <a:ext cx="927464" cy="927464"/>
      </dsp:txXfrm>
    </dsp:sp>
    <dsp:sp modelId="{D628F93A-CE48-476B-B20E-370BDE201694}">
      <dsp:nvSpPr>
        <dsp:cNvPr id="0" name=""/>
        <dsp:cNvSpPr/>
      </dsp:nvSpPr>
      <dsp:spPr>
        <a:xfrm rot="16429500">
          <a:off x="2158091" y="1832842"/>
          <a:ext cx="295344" cy="54851"/>
        </a:xfrm>
        <a:custGeom>
          <a:avLst/>
          <a:gdLst/>
          <a:ahLst/>
          <a:cxnLst/>
          <a:rect l="0" t="0" r="0" b="0"/>
          <a:pathLst>
            <a:path>
              <a:moveTo>
                <a:pt x="0" y="27425"/>
              </a:moveTo>
              <a:lnTo>
                <a:pt x="295344" y="2742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i="1" kern="1200" noProof="0"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sp:txBody>
      <dsp:txXfrm>
        <a:off x="2298380" y="1852884"/>
        <a:ext cx="14767" cy="14767"/>
      </dsp:txXfrm>
    </dsp:sp>
    <dsp:sp modelId="{3420854B-B342-4169-954E-5037A5818C5D}">
      <dsp:nvSpPr>
        <dsp:cNvPr id="0" name=""/>
        <dsp:cNvSpPr/>
      </dsp:nvSpPr>
      <dsp:spPr>
        <a:xfrm>
          <a:off x="1494508" y="402133"/>
          <a:ext cx="1729793" cy="1311632"/>
        </a:xfrm>
        <a:prstGeom prst="ellipse">
          <a:avLst/>
        </a:prstGeom>
        <a:solidFill>
          <a:srgbClr val="A3BE3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u="none" kern="1200" noProof="0" dirty="0">
              <a:effectLst>
                <a:outerShdw blurRad="38100" dist="38100" dir="2700000" algn="tl">
                  <a:srgbClr val="000000">
                    <a:alpha val="43137"/>
                  </a:srgbClr>
                </a:outerShdw>
              </a:effectLst>
              <a:latin typeface="+mn-lt"/>
            </a:rPr>
            <a:t>Parental material</a:t>
          </a:r>
        </a:p>
      </dsp:txBody>
      <dsp:txXfrm>
        <a:off x="1747830" y="594217"/>
        <a:ext cx="1223149" cy="927464"/>
      </dsp:txXfrm>
    </dsp:sp>
    <dsp:sp modelId="{F120C0B3-95C1-4929-890B-78E50A87C948}">
      <dsp:nvSpPr>
        <dsp:cNvPr id="0" name=""/>
        <dsp:cNvSpPr/>
      </dsp:nvSpPr>
      <dsp:spPr>
        <a:xfrm rot="2274268">
          <a:off x="2725564" y="3165750"/>
          <a:ext cx="417715" cy="54851"/>
        </a:xfrm>
        <a:custGeom>
          <a:avLst/>
          <a:gdLst/>
          <a:ahLst/>
          <a:cxnLst/>
          <a:rect l="0" t="0" r="0" b="0"/>
          <a:pathLst>
            <a:path>
              <a:moveTo>
                <a:pt x="0" y="27425"/>
              </a:moveTo>
              <a:lnTo>
                <a:pt x="417715" y="2742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i="1" kern="1200" noProof="0"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sp:txBody>
      <dsp:txXfrm>
        <a:off x="2923979" y="3182732"/>
        <a:ext cx="20885" cy="20885"/>
      </dsp:txXfrm>
    </dsp:sp>
    <dsp:sp modelId="{AC8DBF06-C1CA-45B3-A444-6D8CF5068092}">
      <dsp:nvSpPr>
        <dsp:cNvPr id="0" name=""/>
        <dsp:cNvSpPr/>
      </dsp:nvSpPr>
      <dsp:spPr>
        <a:xfrm>
          <a:off x="2774059" y="3158103"/>
          <a:ext cx="1915232" cy="1311632"/>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u="none" kern="1200" noProof="0" dirty="0">
              <a:effectLst>
                <a:outerShdw blurRad="38100" dist="38100" dir="2700000" algn="tl">
                  <a:srgbClr val="000000">
                    <a:alpha val="43137"/>
                  </a:srgbClr>
                </a:outerShdw>
              </a:effectLst>
              <a:latin typeface="+mn-lt"/>
            </a:rPr>
            <a:t>Presence of deposits</a:t>
          </a:r>
        </a:p>
      </dsp:txBody>
      <dsp:txXfrm>
        <a:off x="3054538" y="3350187"/>
        <a:ext cx="1354274" cy="927464"/>
      </dsp:txXfrm>
    </dsp:sp>
    <dsp:sp modelId="{BF50B94D-BA15-49D3-B399-8466407D97CF}">
      <dsp:nvSpPr>
        <dsp:cNvPr id="0" name=""/>
        <dsp:cNvSpPr/>
      </dsp:nvSpPr>
      <dsp:spPr>
        <a:xfrm rot="8525732">
          <a:off x="1416195" y="3146812"/>
          <a:ext cx="356064" cy="54851"/>
        </a:xfrm>
        <a:custGeom>
          <a:avLst/>
          <a:gdLst/>
          <a:ahLst/>
          <a:cxnLst/>
          <a:rect l="0" t="0" r="0" b="0"/>
          <a:pathLst>
            <a:path>
              <a:moveTo>
                <a:pt x="0" y="27425"/>
              </a:moveTo>
              <a:lnTo>
                <a:pt x="356064" y="2742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i="1" kern="1200" noProof="0"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endParaRPr>
        </a:p>
      </dsp:txBody>
      <dsp:txXfrm rot="10800000">
        <a:off x="1585325" y="3165336"/>
        <a:ext cx="17803" cy="17803"/>
      </dsp:txXfrm>
    </dsp:sp>
    <dsp:sp modelId="{D83F4381-4CA8-4533-AB1B-75F1EF62C1AC}">
      <dsp:nvSpPr>
        <dsp:cNvPr id="0" name=""/>
        <dsp:cNvSpPr/>
      </dsp:nvSpPr>
      <dsp:spPr>
        <a:xfrm>
          <a:off x="-385040" y="3158103"/>
          <a:ext cx="2315384" cy="1311632"/>
        </a:xfrm>
        <a:prstGeom prst="ellipse">
          <a:avLst/>
        </a:prstGeom>
        <a:solidFill>
          <a:srgbClr val="F8BC0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u="none" kern="1200" noProof="0" dirty="0" err="1">
              <a:effectLst>
                <a:outerShdw blurRad="38100" dist="38100" dir="2700000" algn="tl">
                  <a:srgbClr val="000000">
                    <a:alpha val="43137"/>
                  </a:srgbClr>
                </a:outerShdw>
              </a:effectLst>
              <a:latin typeface="+mn-lt"/>
            </a:rPr>
            <a:t>Coltural</a:t>
          </a:r>
          <a:r>
            <a:rPr lang="en-US" sz="1600" b="1" i="0" u="none" kern="1200" noProof="0" dirty="0">
              <a:effectLst>
                <a:outerShdw blurRad="38100" dist="38100" dir="2700000" algn="tl">
                  <a:srgbClr val="000000">
                    <a:alpha val="43137"/>
                  </a:srgbClr>
                </a:outerShdw>
              </a:effectLst>
              <a:latin typeface="+mn-lt"/>
            </a:rPr>
            <a:t> practices</a:t>
          </a:r>
        </a:p>
      </dsp:txBody>
      <dsp:txXfrm>
        <a:off x="-45960" y="3350187"/>
        <a:ext cx="1637224" cy="92746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Segnaposto data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DBCAA36E-EBB7-46EA-8266-1B8DDEDE86E4}" type="datetimeFigureOut">
              <a:rPr lang="en-GB" smtClean="0"/>
              <a:t>06/05/2026</a:t>
            </a:fld>
            <a:endParaRPr lang="en-GB"/>
          </a:p>
        </p:txBody>
      </p:sp>
      <p:sp>
        <p:nvSpPr>
          <p:cNvPr id="4" name="Segnaposto immagin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Segnaposto note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egnaposto numero diapositiva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4E268FD2-DD6E-416B-956B-348C50500A9A}" type="slidenum">
              <a:rPr lang="en-GB" smtClean="0"/>
              <a:t>‹N›</a:t>
            </a:fld>
            <a:endParaRPr lang="en-GB"/>
          </a:p>
        </p:txBody>
      </p:sp>
    </p:spTree>
    <p:extLst>
      <p:ext uri="{BB962C8B-B14F-4D97-AF65-F5344CB8AC3E}">
        <p14:creationId xmlns:p14="http://schemas.microsoft.com/office/powerpoint/2010/main" val="260723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6376-C7DD-E18A-74DF-F6F07F01C48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CC7967E-93AD-8496-84D1-640E395EA70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8252B7-84B7-6DD4-8769-53FCF90FBB73}"/>
              </a:ext>
            </a:extLst>
          </p:cNvPr>
          <p:cNvSpPr>
            <a:spLocks noGrp="1"/>
          </p:cNvSpPr>
          <p:nvPr>
            <p:ph type="body" idx="1"/>
          </p:nvPr>
        </p:nvSpPr>
        <p:spPr/>
        <p:txBody>
          <a:bodyPr/>
          <a:lstStyle/>
          <a:p>
            <a:endParaRPr lang="en-GB"/>
          </a:p>
        </p:txBody>
      </p:sp>
      <p:sp>
        <p:nvSpPr>
          <p:cNvPr id="4" name="Segnaposto numero diapositiva 3">
            <a:extLst>
              <a:ext uri="{FF2B5EF4-FFF2-40B4-BE49-F238E27FC236}">
                <a16:creationId xmlns:a16="http://schemas.microsoft.com/office/drawing/2014/main" id="{886176CF-D7BB-D0E9-8F4D-A7DA460944E5}"/>
              </a:ext>
            </a:extLst>
          </p:cNvPr>
          <p:cNvSpPr>
            <a:spLocks noGrp="1"/>
          </p:cNvSpPr>
          <p:nvPr>
            <p:ph type="sldNum" sz="quarter" idx="5"/>
          </p:nvPr>
        </p:nvSpPr>
        <p:spPr/>
        <p:txBody>
          <a:bodyPr/>
          <a:lstStyle/>
          <a:p>
            <a:fld id="{80B0C276-495F-40C3-924C-4F873EF39251}" type="slidenum">
              <a:rPr lang="en-GB" smtClean="0"/>
              <a:t>1</a:t>
            </a:fld>
            <a:endParaRPr lang="en-GB"/>
          </a:p>
        </p:txBody>
      </p:sp>
    </p:spTree>
    <p:extLst>
      <p:ext uri="{BB962C8B-B14F-4D97-AF65-F5344CB8AC3E}">
        <p14:creationId xmlns:p14="http://schemas.microsoft.com/office/powerpoint/2010/main" val="454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10</a:t>
            </a:fld>
            <a:endParaRPr lang="en-GB"/>
          </a:p>
        </p:txBody>
      </p:sp>
    </p:spTree>
    <p:extLst>
      <p:ext uri="{BB962C8B-B14F-4D97-AF65-F5344CB8AC3E}">
        <p14:creationId xmlns:p14="http://schemas.microsoft.com/office/powerpoint/2010/main" val="203833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11</a:t>
            </a:fld>
            <a:endParaRPr lang="en-GB"/>
          </a:p>
        </p:txBody>
      </p:sp>
    </p:spTree>
    <p:extLst>
      <p:ext uri="{BB962C8B-B14F-4D97-AF65-F5344CB8AC3E}">
        <p14:creationId xmlns:p14="http://schemas.microsoft.com/office/powerpoint/2010/main" val="356604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87Rb </a:t>
            </a:r>
            <a:r>
              <a:rPr lang="it-IT" dirty="0" err="1"/>
              <a:t>half</a:t>
            </a:r>
            <a:r>
              <a:rPr lang="it-IT" dirty="0"/>
              <a:t>-life time = 4.88 *10^10</a:t>
            </a:r>
          </a:p>
          <a:p>
            <a:r>
              <a:rPr lang="it-IT" dirty="0" err="1"/>
              <a:t>Differences</a:t>
            </a:r>
            <a:r>
              <a:rPr lang="it-IT" dirty="0"/>
              <a:t> in the ratio of </a:t>
            </a:r>
            <a:r>
              <a:rPr lang="it-IT" dirty="0" err="1"/>
              <a:t>different</a:t>
            </a:r>
            <a:r>
              <a:rPr lang="it-IT" dirty="0"/>
              <a:t> reservoir, </a:t>
            </a:r>
            <a:r>
              <a:rPr lang="it-IT" dirty="0" err="1"/>
              <a:t>assumed</a:t>
            </a:r>
            <a:r>
              <a:rPr lang="it-IT" dirty="0"/>
              <a:t> to be </a:t>
            </a:r>
            <a:r>
              <a:rPr lang="it-IT" dirty="0" err="1"/>
              <a:t>constant</a:t>
            </a:r>
            <a:r>
              <a:rPr lang="it-IT" dirty="0"/>
              <a:t> for ranges of time &lt;10^4 </a:t>
            </a:r>
            <a:r>
              <a:rPr lang="it-IT" dirty="0" err="1"/>
              <a:t>years</a:t>
            </a:r>
            <a:endParaRPr lang="en-GB" dirty="0"/>
          </a:p>
        </p:txBody>
      </p:sp>
      <p:sp>
        <p:nvSpPr>
          <p:cNvPr id="4" name="Segnaposto numero diapositiva 3"/>
          <p:cNvSpPr>
            <a:spLocks noGrp="1"/>
          </p:cNvSpPr>
          <p:nvPr>
            <p:ph type="sldNum" sz="quarter" idx="5"/>
          </p:nvPr>
        </p:nvSpPr>
        <p:spPr/>
        <p:txBody>
          <a:bodyPr/>
          <a:lstStyle/>
          <a:p>
            <a:fld id="{4E268FD2-DD6E-416B-956B-348C50500A9A}" type="slidenum">
              <a:rPr lang="en-GB" smtClean="0"/>
              <a:t>12</a:t>
            </a:fld>
            <a:endParaRPr lang="en-GB"/>
          </a:p>
        </p:txBody>
      </p:sp>
    </p:spTree>
    <p:extLst>
      <p:ext uri="{BB962C8B-B14F-4D97-AF65-F5344CB8AC3E}">
        <p14:creationId xmlns:p14="http://schemas.microsoft.com/office/powerpoint/2010/main" val="385018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0FCAC-6B4F-273D-C044-99763E2B55E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0274A1C-7686-EC0E-DF10-6D9277CACF9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BCD79AC-415C-3EA5-A6CC-2C8D732BA550}"/>
              </a:ext>
            </a:extLst>
          </p:cNvPr>
          <p:cNvSpPr>
            <a:spLocks noGrp="1"/>
          </p:cNvSpPr>
          <p:nvPr>
            <p:ph type="body" idx="1"/>
          </p:nvPr>
        </p:nvSpPr>
        <p:spPr/>
        <p:txBody>
          <a:bodyPr/>
          <a:lstStyle/>
          <a:p>
            <a:endParaRPr lang="en-GB"/>
          </a:p>
        </p:txBody>
      </p:sp>
      <p:sp>
        <p:nvSpPr>
          <p:cNvPr id="4" name="Segnaposto numero diapositiva 3">
            <a:extLst>
              <a:ext uri="{FF2B5EF4-FFF2-40B4-BE49-F238E27FC236}">
                <a16:creationId xmlns:a16="http://schemas.microsoft.com/office/drawing/2014/main" id="{68A9FA3C-FBF3-634E-947D-3B648724E317}"/>
              </a:ext>
            </a:extLst>
          </p:cNvPr>
          <p:cNvSpPr>
            <a:spLocks noGrp="1"/>
          </p:cNvSpPr>
          <p:nvPr>
            <p:ph type="sldNum" sz="quarter" idx="5"/>
          </p:nvPr>
        </p:nvSpPr>
        <p:spPr/>
        <p:txBody>
          <a:bodyPr/>
          <a:lstStyle/>
          <a:p>
            <a:fld id="{80B0C276-495F-40C3-924C-4F873EF39251}" type="slidenum">
              <a:rPr lang="en-GB" smtClean="0"/>
              <a:t>15</a:t>
            </a:fld>
            <a:endParaRPr lang="en-GB"/>
          </a:p>
        </p:txBody>
      </p:sp>
    </p:spTree>
    <p:extLst>
      <p:ext uri="{BB962C8B-B14F-4D97-AF65-F5344CB8AC3E}">
        <p14:creationId xmlns:p14="http://schemas.microsoft.com/office/powerpoint/2010/main" val="254993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16</a:t>
            </a:fld>
            <a:endParaRPr lang="en-GB"/>
          </a:p>
        </p:txBody>
      </p:sp>
    </p:spTree>
    <p:extLst>
      <p:ext uri="{BB962C8B-B14F-4D97-AF65-F5344CB8AC3E}">
        <p14:creationId xmlns:p14="http://schemas.microsoft.com/office/powerpoint/2010/main" val="77750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17</a:t>
            </a:fld>
            <a:endParaRPr lang="en-GB"/>
          </a:p>
        </p:txBody>
      </p:sp>
    </p:spTree>
    <p:extLst>
      <p:ext uri="{BB962C8B-B14F-4D97-AF65-F5344CB8AC3E}">
        <p14:creationId xmlns:p14="http://schemas.microsoft.com/office/powerpoint/2010/main" val="44763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13C diverso, perché C della pianta deriva principalmente da CO2 atmosferico, non da terreno; 15N invece non </a:t>
            </a:r>
            <a:r>
              <a:rPr lang="it-IT" dirty="0" err="1"/>
              <a:t>stat</a:t>
            </a:r>
            <a:r>
              <a:rPr lang="it-IT" dirty="0"/>
              <a:t> diverso tra terreno e pianta </a:t>
            </a:r>
            <a:r>
              <a:rPr lang="it-IT" dirty="0" err="1"/>
              <a:t>perche</a:t>
            </a:r>
            <a:r>
              <a:rPr lang="it-IT" dirty="0"/>
              <a:t> il 15N della pianta deriva da quello del terreno (non vale per le piante N2 fixing)</a:t>
            </a:r>
            <a:endParaRPr lang="en-GB" dirty="0"/>
          </a:p>
        </p:txBody>
      </p:sp>
      <p:sp>
        <p:nvSpPr>
          <p:cNvPr id="4" name="Segnaposto numero diapositiva 3"/>
          <p:cNvSpPr>
            <a:spLocks noGrp="1"/>
          </p:cNvSpPr>
          <p:nvPr>
            <p:ph type="sldNum" sz="quarter" idx="5"/>
          </p:nvPr>
        </p:nvSpPr>
        <p:spPr/>
        <p:txBody>
          <a:bodyPr/>
          <a:lstStyle/>
          <a:p>
            <a:fld id="{4E268FD2-DD6E-416B-956B-348C50500A9A}" type="slidenum">
              <a:rPr lang="en-GB" smtClean="0"/>
              <a:t>18</a:t>
            </a:fld>
            <a:endParaRPr lang="en-GB"/>
          </a:p>
        </p:txBody>
      </p:sp>
    </p:spTree>
    <p:extLst>
      <p:ext uri="{BB962C8B-B14F-4D97-AF65-F5344CB8AC3E}">
        <p14:creationId xmlns:p14="http://schemas.microsoft.com/office/powerpoint/2010/main" val="106647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19</a:t>
            </a:fld>
            <a:endParaRPr lang="en-GB"/>
          </a:p>
        </p:txBody>
      </p:sp>
    </p:spTree>
    <p:extLst>
      <p:ext uri="{BB962C8B-B14F-4D97-AF65-F5344CB8AC3E}">
        <p14:creationId xmlns:p14="http://schemas.microsoft.com/office/powerpoint/2010/main" val="121822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20</a:t>
            </a:fld>
            <a:endParaRPr lang="en-GB"/>
          </a:p>
        </p:txBody>
      </p:sp>
    </p:spTree>
    <p:extLst>
      <p:ext uri="{BB962C8B-B14F-4D97-AF65-F5344CB8AC3E}">
        <p14:creationId xmlns:p14="http://schemas.microsoft.com/office/powerpoint/2010/main" val="3701720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21</a:t>
            </a:fld>
            <a:endParaRPr lang="en-GB"/>
          </a:p>
        </p:txBody>
      </p:sp>
    </p:spTree>
    <p:extLst>
      <p:ext uri="{BB962C8B-B14F-4D97-AF65-F5344CB8AC3E}">
        <p14:creationId xmlns:p14="http://schemas.microsoft.com/office/powerpoint/2010/main" val="128455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80B0C276-495F-40C3-924C-4F873EF39251}" type="slidenum">
              <a:rPr lang="en-GB" smtClean="0"/>
              <a:t>2</a:t>
            </a:fld>
            <a:endParaRPr lang="en-GB"/>
          </a:p>
        </p:txBody>
      </p:sp>
    </p:spTree>
    <p:extLst>
      <p:ext uri="{BB962C8B-B14F-4D97-AF65-F5344CB8AC3E}">
        <p14:creationId xmlns:p14="http://schemas.microsoft.com/office/powerpoint/2010/main" val="1878214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22</a:t>
            </a:fld>
            <a:endParaRPr lang="en-GB"/>
          </a:p>
        </p:txBody>
      </p:sp>
    </p:spTree>
    <p:extLst>
      <p:ext uri="{BB962C8B-B14F-4D97-AF65-F5344CB8AC3E}">
        <p14:creationId xmlns:p14="http://schemas.microsoft.com/office/powerpoint/2010/main" val="155069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23</a:t>
            </a:fld>
            <a:endParaRPr lang="en-GB"/>
          </a:p>
        </p:txBody>
      </p:sp>
    </p:spTree>
    <p:extLst>
      <p:ext uri="{BB962C8B-B14F-4D97-AF65-F5344CB8AC3E}">
        <p14:creationId xmlns:p14="http://schemas.microsoft.com/office/powerpoint/2010/main" val="3877267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24</a:t>
            </a:fld>
            <a:endParaRPr lang="en-GB"/>
          </a:p>
        </p:txBody>
      </p:sp>
    </p:spTree>
    <p:extLst>
      <p:ext uri="{BB962C8B-B14F-4D97-AF65-F5344CB8AC3E}">
        <p14:creationId xmlns:p14="http://schemas.microsoft.com/office/powerpoint/2010/main" val="3983772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C36BD-4F0C-92ED-C156-DC40E93894A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7E8E10D-6775-AC28-B55A-92DCFDBB1CE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787BC86-3B4F-6588-2316-45A473228EC6}"/>
              </a:ext>
            </a:extLst>
          </p:cNvPr>
          <p:cNvSpPr>
            <a:spLocks noGrp="1"/>
          </p:cNvSpPr>
          <p:nvPr>
            <p:ph type="body" idx="1"/>
          </p:nvPr>
        </p:nvSpPr>
        <p:spPr/>
        <p:txBody>
          <a:bodyPr/>
          <a:lstStyle/>
          <a:p>
            <a:endParaRPr lang="en-GB"/>
          </a:p>
        </p:txBody>
      </p:sp>
      <p:sp>
        <p:nvSpPr>
          <p:cNvPr id="4" name="Segnaposto numero diapositiva 3">
            <a:extLst>
              <a:ext uri="{FF2B5EF4-FFF2-40B4-BE49-F238E27FC236}">
                <a16:creationId xmlns:a16="http://schemas.microsoft.com/office/drawing/2014/main" id="{1E28F1F8-CDEB-33BB-6F09-0A1C04CDA91E}"/>
              </a:ext>
            </a:extLst>
          </p:cNvPr>
          <p:cNvSpPr>
            <a:spLocks noGrp="1"/>
          </p:cNvSpPr>
          <p:nvPr>
            <p:ph type="sldNum" sz="quarter" idx="5"/>
          </p:nvPr>
        </p:nvSpPr>
        <p:spPr/>
        <p:txBody>
          <a:bodyPr/>
          <a:lstStyle/>
          <a:p>
            <a:fld id="{80B0C276-495F-40C3-924C-4F873EF39251}" type="slidenum">
              <a:rPr lang="en-GB" smtClean="0"/>
              <a:t>25</a:t>
            </a:fld>
            <a:endParaRPr lang="en-GB"/>
          </a:p>
        </p:txBody>
      </p:sp>
    </p:spTree>
    <p:extLst>
      <p:ext uri="{BB962C8B-B14F-4D97-AF65-F5344CB8AC3E}">
        <p14:creationId xmlns:p14="http://schemas.microsoft.com/office/powerpoint/2010/main" val="615359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5925A-EAC2-6D4A-5303-0C097EA1F2C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6E5F48D-E27D-41AF-D19A-A604C0B324B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CBF706F-0714-57BC-F5A4-4CECED5E656D}"/>
              </a:ext>
            </a:extLst>
          </p:cNvPr>
          <p:cNvSpPr>
            <a:spLocks noGrp="1"/>
          </p:cNvSpPr>
          <p:nvPr>
            <p:ph type="body" idx="1"/>
          </p:nvPr>
        </p:nvSpPr>
        <p:spPr/>
        <p:txBody>
          <a:bodyPr/>
          <a:lstStyle/>
          <a:p>
            <a:endParaRPr lang="en-GB"/>
          </a:p>
        </p:txBody>
      </p:sp>
      <p:sp>
        <p:nvSpPr>
          <p:cNvPr id="4" name="Segnaposto numero diapositiva 3">
            <a:extLst>
              <a:ext uri="{FF2B5EF4-FFF2-40B4-BE49-F238E27FC236}">
                <a16:creationId xmlns:a16="http://schemas.microsoft.com/office/drawing/2014/main" id="{F912180C-0155-589A-A6C8-7B911510E85C}"/>
              </a:ext>
            </a:extLst>
          </p:cNvPr>
          <p:cNvSpPr>
            <a:spLocks noGrp="1"/>
          </p:cNvSpPr>
          <p:nvPr>
            <p:ph type="sldNum" sz="quarter" idx="5"/>
          </p:nvPr>
        </p:nvSpPr>
        <p:spPr/>
        <p:txBody>
          <a:bodyPr/>
          <a:lstStyle/>
          <a:p>
            <a:fld id="{80B0C276-495F-40C3-924C-4F873EF39251}" type="slidenum">
              <a:rPr lang="en-GB" smtClean="0"/>
              <a:t>26</a:t>
            </a:fld>
            <a:endParaRPr lang="en-GB"/>
          </a:p>
        </p:txBody>
      </p:sp>
    </p:spTree>
    <p:extLst>
      <p:ext uri="{BB962C8B-B14F-4D97-AF65-F5344CB8AC3E}">
        <p14:creationId xmlns:p14="http://schemas.microsoft.com/office/powerpoint/2010/main" val="152806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3</a:t>
            </a:fld>
            <a:endParaRPr lang="en-GB"/>
          </a:p>
        </p:txBody>
      </p:sp>
    </p:spTree>
    <p:extLst>
      <p:ext uri="{BB962C8B-B14F-4D97-AF65-F5344CB8AC3E}">
        <p14:creationId xmlns:p14="http://schemas.microsoft.com/office/powerpoint/2010/main" val="28506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4</a:t>
            </a:fld>
            <a:endParaRPr lang="en-GB"/>
          </a:p>
        </p:txBody>
      </p:sp>
    </p:spTree>
    <p:extLst>
      <p:ext uri="{BB962C8B-B14F-4D97-AF65-F5344CB8AC3E}">
        <p14:creationId xmlns:p14="http://schemas.microsoft.com/office/powerpoint/2010/main" val="148330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01613" y="820738"/>
            <a:ext cx="7299326" cy="4106862"/>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429CD22-4703-4E84-82A0-D96A5BCF74A4}" type="slidenum">
              <a:rPr lang="en-GB" smtClean="0"/>
              <a:t>5</a:t>
            </a:fld>
            <a:endParaRPr lang="en-GB"/>
          </a:p>
        </p:txBody>
      </p:sp>
    </p:spTree>
    <p:extLst>
      <p:ext uri="{BB962C8B-B14F-4D97-AF65-F5344CB8AC3E}">
        <p14:creationId xmlns:p14="http://schemas.microsoft.com/office/powerpoint/2010/main" val="126549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01613" y="820738"/>
            <a:ext cx="7299326" cy="4106862"/>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429CD22-4703-4E84-82A0-D96A5BCF74A4}" type="slidenum">
              <a:rPr lang="en-GB" smtClean="0"/>
              <a:t>6</a:t>
            </a:fld>
            <a:endParaRPr lang="en-GB"/>
          </a:p>
        </p:txBody>
      </p:sp>
    </p:spTree>
    <p:extLst>
      <p:ext uri="{BB962C8B-B14F-4D97-AF65-F5344CB8AC3E}">
        <p14:creationId xmlns:p14="http://schemas.microsoft.com/office/powerpoint/2010/main" val="361885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7</a:t>
            </a:fld>
            <a:endParaRPr lang="en-GB"/>
          </a:p>
        </p:txBody>
      </p:sp>
    </p:spTree>
    <p:extLst>
      <p:ext uri="{BB962C8B-B14F-4D97-AF65-F5344CB8AC3E}">
        <p14:creationId xmlns:p14="http://schemas.microsoft.com/office/powerpoint/2010/main" val="167380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80B0C276-495F-40C3-924C-4F873EF39251}" type="slidenum">
              <a:rPr lang="en-GB" smtClean="0"/>
              <a:t>8</a:t>
            </a:fld>
            <a:endParaRPr lang="en-GB"/>
          </a:p>
        </p:txBody>
      </p:sp>
    </p:spTree>
    <p:extLst>
      <p:ext uri="{BB962C8B-B14F-4D97-AF65-F5344CB8AC3E}">
        <p14:creationId xmlns:p14="http://schemas.microsoft.com/office/powerpoint/2010/main" val="226312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4E268FD2-DD6E-416B-956B-348C50500A9A}" type="slidenum">
              <a:rPr lang="en-GB" smtClean="0"/>
              <a:t>9</a:t>
            </a:fld>
            <a:endParaRPr lang="en-GB"/>
          </a:p>
        </p:txBody>
      </p:sp>
    </p:spTree>
    <p:extLst>
      <p:ext uri="{BB962C8B-B14F-4D97-AF65-F5344CB8AC3E}">
        <p14:creationId xmlns:p14="http://schemas.microsoft.com/office/powerpoint/2010/main" val="278725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255D19-A1BA-B06C-961C-1DBF1137EC8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8BA315DC-C8BF-A93E-8A85-C63160D89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15CE18DF-1121-E467-0D7F-DB6E07DC5F26}"/>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5" name="Segnaposto piè di pagina 4">
            <a:extLst>
              <a:ext uri="{FF2B5EF4-FFF2-40B4-BE49-F238E27FC236}">
                <a16:creationId xmlns:a16="http://schemas.microsoft.com/office/drawing/2014/main" id="{C53E4984-8F11-6B86-E36B-D5023175A76F}"/>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F7C6C00F-CC1E-1402-DAA8-947A395C2F1D}"/>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298783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ED87C3-47C0-2154-2E3C-3E421A507B7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9B5C3FF0-D7E8-499B-F81B-67D186ED511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12D95006-292E-F72D-CB23-3DB0479F4E20}"/>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5" name="Segnaposto piè di pagina 4">
            <a:extLst>
              <a:ext uri="{FF2B5EF4-FFF2-40B4-BE49-F238E27FC236}">
                <a16:creationId xmlns:a16="http://schemas.microsoft.com/office/drawing/2014/main" id="{F428C73C-746D-44CF-8398-D9AA3625607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1FC7888-B311-6D3B-B243-76249E12C614}"/>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97555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63044BA-408B-76EB-E6B2-33F85121136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BA485FAF-77A1-8B95-9A73-55B5C3BC1A3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3BF64DE2-7026-E4C9-66BB-6EE12E3714AC}"/>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5" name="Segnaposto piè di pagina 4">
            <a:extLst>
              <a:ext uri="{FF2B5EF4-FFF2-40B4-BE49-F238E27FC236}">
                <a16:creationId xmlns:a16="http://schemas.microsoft.com/office/drawing/2014/main" id="{E2787A07-D3E5-347E-8957-26DA9AB1EC2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E460F172-1835-D63E-F9E5-58EEEFCDAF39}"/>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103238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B2CBCA-236D-9364-4DE6-259D99D322A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F356F10-6771-9519-E331-5195E4F820B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9C6FE37B-00DE-242E-A53E-E5A72280488F}"/>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5" name="Segnaposto piè di pagina 4">
            <a:extLst>
              <a:ext uri="{FF2B5EF4-FFF2-40B4-BE49-F238E27FC236}">
                <a16:creationId xmlns:a16="http://schemas.microsoft.com/office/drawing/2014/main" id="{44FFF48D-AD2E-B079-EF16-F9959B399651}"/>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7DCBB4D-2D0F-86EC-1113-94EE01FBFFFE}"/>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162101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28541C-832A-902E-5B5D-537E9021196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84FE7FD1-63FE-F96F-3D47-F590F78BEF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43EC2A3-5BF2-6F3F-BB6B-55B1AA8F676B}"/>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5" name="Segnaposto piè di pagina 4">
            <a:extLst>
              <a:ext uri="{FF2B5EF4-FFF2-40B4-BE49-F238E27FC236}">
                <a16:creationId xmlns:a16="http://schemas.microsoft.com/office/drawing/2014/main" id="{D81E94A8-9287-A980-7B78-6192CA2E149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B1358A6-3729-2245-BBA4-410B6F07EB7E}"/>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160593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9D6D09-2643-A0E2-C9B7-83EF10C36FCE}"/>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7758A991-C1E4-19C1-6E25-7E9A643A72F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58A459BA-782D-1E59-8B92-39E75D733AE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998D1ECE-D4AD-F0F7-01BB-19603E437A17}"/>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6" name="Segnaposto piè di pagina 5">
            <a:extLst>
              <a:ext uri="{FF2B5EF4-FFF2-40B4-BE49-F238E27FC236}">
                <a16:creationId xmlns:a16="http://schemas.microsoft.com/office/drawing/2014/main" id="{3F645FA2-836E-D397-76D2-B2D9D451440D}"/>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77ECF794-D3A4-4C86-F467-C50B88A78BE2}"/>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118167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36A799-95E8-48F4-28AB-74E990195B06}"/>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C219FAC0-45EB-DAF8-CD0A-FE93B93E0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24FEDDE-CBDD-745B-38BC-41B2D3937C8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AE890B89-76EF-F8A0-BCD9-E3D0F2F53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8B9D69C-206B-B4D2-53C0-F665502D143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D1447D2E-5C58-FDA8-6284-0B3B494E6414}"/>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8" name="Segnaposto piè di pagina 7">
            <a:extLst>
              <a:ext uri="{FF2B5EF4-FFF2-40B4-BE49-F238E27FC236}">
                <a16:creationId xmlns:a16="http://schemas.microsoft.com/office/drawing/2014/main" id="{9411A139-530B-0442-A34A-5F3AC448E5D5}"/>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A4AFBE91-7770-D363-983B-8EA344EFCE16}"/>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191151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6B2B9E-CDC0-A964-70A5-A8245880DAB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168026A5-1923-5781-7E8B-0C30CFBB3F56}"/>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4" name="Segnaposto piè di pagina 3">
            <a:extLst>
              <a:ext uri="{FF2B5EF4-FFF2-40B4-BE49-F238E27FC236}">
                <a16:creationId xmlns:a16="http://schemas.microsoft.com/office/drawing/2014/main" id="{3D60C590-8FF2-AF54-CD13-9ABD19388EA2}"/>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A3030058-FE9E-9DCE-0453-EE97F84807BC}"/>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317913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19FA97-D36E-6E98-42AF-E4E675A5AEF0}"/>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3" name="Segnaposto piè di pagina 2">
            <a:extLst>
              <a:ext uri="{FF2B5EF4-FFF2-40B4-BE49-F238E27FC236}">
                <a16:creationId xmlns:a16="http://schemas.microsoft.com/office/drawing/2014/main" id="{D62A5F9E-E654-BFAB-2E2E-70A14E6AB57A}"/>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3975D9F0-0573-7F6C-0F8F-01BDE8BB6BB0}"/>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342319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10535C-DDC5-6BAC-B714-B3D00CCF72D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B7C4C570-CF86-636F-3D0A-E586241D65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C2F5069-CF15-8407-3472-575C7D477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C5CA473-1800-23D8-5E11-372BF5EE3CB5}"/>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6" name="Segnaposto piè di pagina 5">
            <a:extLst>
              <a:ext uri="{FF2B5EF4-FFF2-40B4-BE49-F238E27FC236}">
                <a16:creationId xmlns:a16="http://schemas.microsoft.com/office/drawing/2014/main" id="{17977416-2791-B907-7B2E-5ACBC774B348}"/>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C83AD7E3-37FB-C656-5EBB-464AFB94B334}"/>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343464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A97B20-E49D-2D4B-E5D8-07AAB806C9D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31E00ECF-A774-9000-B0AA-D1B0194CE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9D03547C-0CB0-A53B-8AF0-0F253C4CA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4CB981-1003-B19F-5DF4-508C19E9BFAE}"/>
              </a:ext>
            </a:extLst>
          </p:cNvPr>
          <p:cNvSpPr>
            <a:spLocks noGrp="1"/>
          </p:cNvSpPr>
          <p:nvPr>
            <p:ph type="dt" sz="half" idx="10"/>
          </p:nvPr>
        </p:nvSpPr>
        <p:spPr/>
        <p:txBody>
          <a:bodyPr/>
          <a:lstStyle/>
          <a:p>
            <a:fld id="{7B487D15-4474-4014-A6E4-416922789782}" type="datetimeFigureOut">
              <a:rPr lang="en-GB" smtClean="0"/>
              <a:t>06/05/2026</a:t>
            </a:fld>
            <a:endParaRPr lang="en-GB"/>
          </a:p>
        </p:txBody>
      </p:sp>
      <p:sp>
        <p:nvSpPr>
          <p:cNvPr id="6" name="Segnaposto piè di pagina 5">
            <a:extLst>
              <a:ext uri="{FF2B5EF4-FFF2-40B4-BE49-F238E27FC236}">
                <a16:creationId xmlns:a16="http://schemas.microsoft.com/office/drawing/2014/main" id="{CD97F8F0-EB67-B02E-870B-87944B6D7D88}"/>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1A6405F8-5327-ACBB-8A3D-71D914841D1C}"/>
              </a:ext>
            </a:extLst>
          </p:cNvPr>
          <p:cNvSpPr>
            <a:spLocks noGrp="1"/>
          </p:cNvSpPr>
          <p:nvPr>
            <p:ph type="sldNum" sz="quarter" idx="12"/>
          </p:nvPr>
        </p:nvSpPr>
        <p:spPr/>
        <p:txBody>
          <a:bodyPr/>
          <a:lstStyle/>
          <a:p>
            <a:fld id="{725EAFE6-2278-48F3-9E27-909652FAE559}" type="slidenum">
              <a:rPr lang="en-GB" smtClean="0"/>
              <a:t>‹N›</a:t>
            </a:fld>
            <a:endParaRPr lang="en-GB"/>
          </a:p>
        </p:txBody>
      </p:sp>
    </p:spTree>
    <p:extLst>
      <p:ext uri="{BB962C8B-B14F-4D97-AF65-F5344CB8AC3E}">
        <p14:creationId xmlns:p14="http://schemas.microsoft.com/office/powerpoint/2010/main" val="345144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77AE6C6-8AA3-B322-96C4-786CBA23E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DE51F86B-55B8-4CD7-B27B-351AB74F6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E9D6248-12FA-2182-9115-60D2AFCE14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487D15-4474-4014-A6E4-416922789782}" type="datetimeFigureOut">
              <a:rPr lang="en-GB" smtClean="0"/>
              <a:t>06/05/2026</a:t>
            </a:fld>
            <a:endParaRPr lang="en-GB"/>
          </a:p>
        </p:txBody>
      </p:sp>
      <p:sp>
        <p:nvSpPr>
          <p:cNvPr id="5" name="Segnaposto piè di pagina 4">
            <a:extLst>
              <a:ext uri="{FF2B5EF4-FFF2-40B4-BE49-F238E27FC236}">
                <a16:creationId xmlns:a16="http://schemas.microsoft.com/office/drawing/2014/main" id="{218A6056-494A-8E68-F37F-4869FB18A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egnaposto numero diapositiva 5">
            <a:extLst>
              <a:ext uri="{FF2B5EF4-FFF2-40B4-BE49-F238E27FC236}">
                <a16:creationId xmlns:a16="http://schemas.microsoft.com/office/drawing/2014/main" id="{43F2E2C7-FE13-3D74-060C-B7182B067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5EAFE6-2278-48F3-9E27-909652FAE559}" type="slidenum">
              <a:rPr lang="en-GB" smtClean="0"/>
              <a:t>‹N›</a:t>
            </a:fld>
            <a:endParaRPr lang="en-GB"/>
          </a:p>
        </p:txBody>
      </p:sp>
    </p:spTree>
    <p:extLst>
      <p:ext uri="{BB962C8B-B14F-4D97-AF65-F5344CB8AC3E}">
        <p14:creationId xmlns:p14="http://schemas.microsoft.com/office/powerpoint/2010/main" val="2469175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emf"/><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3.wdp"/><Relationship Id="rId12"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DE8B4-AF52-FF78-8051-D8519C7E46F8}"/>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AB2AA638-779C-FDC8-B048-A5E3850B6CD1}"/>
              </a:ext>
            </a:extLst>
          </p:cNvPr>
          <p:cNvPicPr>
            <a:picLocks noChangeAspect="1"/>
          </p:cNvPicPr>
          <p:nvPr/>
        </p:nvPicPr>
        <p:blipFill>
          <a:blip r:embed="rId3"/>
          <a:srcRect l="8220" b="13918"/>
          <a:stretch/>
        </p:blipFill>
        <p:spPr>
          <a:xfrm>
            <a:off x="370" y="3683233"/>
            <a:ext cx="3930409" cy="3174767"/>
          </a:xfrm>
          <a:prstGeom prst="rect">
            <a:avLst/>
          </a:prstGeom>
        </p:spPr>
      </p:pic>
      <p:sp>
        <p:nvSpPr>
          <p:cNvPr id="3" name="CasellaDiTesto 2">
            <a:extLst>
              <a:ext uri="{FF2B5EF4-FFF2-40B4-BE49-F238E27FC236}">
                <a16:creationId xmlns:a16="http://schemas.microsoft.com/office/drawing/2014/main" id="{57416CAD-AD2B-3C9D-21CB-F066754F04BF}"/>
              </a:ext>
            </a:extLst>
          </p:cNvPr>
          <p:cNvSpPr txBox="1"/>
          <p:nvPr/>
        </p:nvSpPr>
        <p:spPr>
          <a:xfrm>
            <a:off x="767408" y="1546771"/>
            <a:ext cx="10729191" cy="1191032"/>
          </a:xfrm>
          <a:prstGeom prst="rect">
            <a:avLst/>
          </a:prstGeom>
          <a:noFill/>
        </p:spPr>
        <p:txBody>
          <a:bodyPr wrap="square">
            <a:spAutoFit/>
          </a:bodyPr>
          <a:lstStyle/>
          <a:p>
            <a:pPr lvl="0" algn="ctr">
              <a:lnSpc>
                <a:spcPct val="150000"/>
              </a:lnSpc>
            </a:pPr>
            <a:r>
              <a:rPr lang="it-IT" sz="2500" b="1" dirty="0"/>
              <a:t>Analisi isotopica degli isotopi stabili nel suolo: nuove prospettive per la comprensione dei cicli biogeochimici in ecosistemi agrari</a:t>
            </a:r>
            <a:endParaRPr lang="en-US" sz="2500" noProof="0" dirty="0">
              <a:cs typeface="Times New Roman" pitchFamily="18" charset="0"/>
            </a:endParaRPr>
          </a:p>
        </p:txBody>
      </p:sp>
      <p:pic>
        <p:nvPicPr>
          <p:cNvPr id="8" name="Picture 6">
            <a:extLst>
              <a:ext uri="{FF2B5EF4-FFF2-40B4-BE49-F238E27FC236}">
                <a16:creationId xmlns:a16="http://schemas.microsoft.com/office/drawing/2014/main" id="{00272C81-857B-31D6-864C-C55B5FD4D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4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457870232"/>
              </p:ext>
            </p:extLst>
          </p:nvPr>
        </p:nvGraphicFramePr>
        <p:xfrm>
          <a:off x="2880319" y="1988840"/>
          <a:ext cx="7050261" cy="4420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asellaDiTesto 18"/>
          <p:cNvSpPr txBox="1"/>
          <p:nvPr/>
        </p:nvSpPr>
        <p:spPr>
          <a:xfrm>
            <a:off x="2783632" y="844707"/>
            <a:ext cx="8898590" cy="723275"/>
          </a:xfrm>
          <a:prstGeom prst="rect">
            <a:avLst/>
          </a:prstGeom>
          <a:noFill/>
        </p:spPr>
        <p:txBody>
          <a:bodyPr wrap="square" rtlCol="0">
            <a:spAutoFit/>
          </a:bodyPr>
          <a:lstStyle/>
          <a:p>
            <a:r>
              <a:rPr lang="en-US" sz="2400" b="1" noProof="0" dirty="0">
                <a:cs typeface="Times New Roman"/>
              </a:rPr>
              <a:t>δ</a:t>
            </a:r>
            <a:r>
              <a:rPr lang="en-US" sz="2400" b="1" baseline="30000" noProof="0" dirty="0">
                <a:cs typeface="Times New Roman"/>
              </a:rPr>
              <a:t>34</a:t>
            </a:r>
            <a:r>
              <a:rPr lang="en-US" sz="2400" b="1" noProof="0" dirty="0">
                <a:cs typeface="Times New Roman"/>
              </a:rPr>
              <a:t>S</a:t>
            </a:r>
            <a:endParaRPr lang="en-US" sz="2400" b="1" noProof="0" dirty="0"/>
          </a:p>
          <a:p>
            <a:r>
              <a:rPr lang="en-US" sz="1600" noProof="0" dirty="0"/>
              <a:t>Sulphur Isotopic Ratio</a:t>
            </a:r>
            <a:endParaRPr lang="en-US" sz="1600" b="1" noProof="0" dirty="0"/>
          </a:p>
        </p:txBody>
      </p:sp>
      <p:pic>
        <p:nvPicPr>
          <p:cNvPr id="18" name="Picture 6">
            <a:extLst>
              <a:ext uri="{FF2B5EF4-FFF2-40B4-BE49-F238E27FC236}">
                <a16:creationId xmlns:a16="http://schemas.microsoft.com/office/drawing/2014/main" id="{F4655823-98F2-86DA-8398-9D790BF2B3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con angoli in alto arrotondati 8">
            <a:extLst>
              <a:ext uri="{FF2B5EF4-FFF2-40B4-BE49-F238E27FC236}">
                <a16:creationId xmlns:a16="http://schemas.microsoft.com/office/drawing/2014/main" id="{2DF7012F-A9DA-7784-0328-A2F2E0D863C8}"/>
              </a:ext>
            </a:extLst>
          </p:cNvPr>
          <p:cNvSpPr/>
          <p:nvPr/>
        </p:nvSpPr>
        <p:spPr>
          <a:xfrm rot="5400000">
            <a:off x="202782" y="641923"/>
            <a:ext cx="615837" cy="1021407"/>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0" name="CasellaDiTesto 9">
            <a:extLst>
              <a:ext uri="{FF2B5EF4-FFF2-40B4-BE49-F238E27FC236}">
                <a16:creationId xmlns:a16="http://schemas.microsoft.com/office/drawing/2014/main" id="{0D61EF90-341F-1CE6-D76F-668A10255AE6}"/>
              </a:ext>
            </a:extLst>
          </p:cNvPr>
          <p:cNvSpPr txBox="1"/>
          <p:nvPr/>
        </p:nvSpPr>
        <p:spPr>
          <a:xfrm>
            <a:off x="19460" y="1009417"/>
            <a:ext cx="924123" cy="338554"/>
          </a:xfrm>
          <a:prstGeom prst="rect">
            <a:avLst/>
          </a:prstGeom>
          <a:noFill/>
        </p:spPr>
        <p:txBody>
          <a:bodyPr wrap="square">
            <a:spAutoFit/>
          </a:bodyPr>
          <a:lstStyle/>
          <a:p>
            <a:pPr algn="ctr"/>
            <a:r>
              <a:rPr lang="en-US" sz="1600" b="1" noProof="0" dirty="0">
                <a:solidFill>
                  <a:schemeClr val="bg1"/>
                </a:solidFill>
                <a:latin typeface="Aptos" panose="020B0004020202020204" pitchFamily="34" charset="0"/>
              </a:rPr>
              <a:t>δ</a:t>
            </a:r>
            <a:r>
              <a:rPr lang="en-US" sz="1600" b="1" baseline="30000" noProof="0" dirty="0">
                <a:solidFill>
                  <a:schemeClr val="bg1"/>
                </a:solidFill>
                <a:latin typeface="Aptos" panose="020B0004020202020204" pitchFamily="34" charset="0"/>
              </a:rPr>
              <a:t>34</a:t>
            </a:r>
            <a:r>
              <a:rPr lang="en-US" sz="1600" b="1" noProof="0" dirty="0">
                <a:solidFill>
                  <a:schemeClr val="bg1"/>
                </a:solidFill>
                <a:latin typeface="Aptos" panose="020B0004020202020204" pitchFamily="34" charset="0"/>
              </a:rPr>
              <a:t>S</a:t>
            </a:r>
            <a:endParaRPr lang="en-US" sz="1600" b="1" noProof="0" dirty="0">
              <a:solidFill>
                <a:schemeClr val="bg1"/>
              </a:solidFill>
            </a:endParaRPr>
          </a:p>
        </p:txBody>
      </p:sp>
      <p:grpSp>
        <p:nvGrpSpPr>
          <p:cNvPr id="3" name="Gruppo 2">
            <a:extLst>
              <a:ext uri="{FF2B5EF4-FFF2-40B4-BE49-F238E27FC236}">
                <a16:creationId xmlns:a16="http://schemas.microsoft.com/office/drawing/2014/main" id="{A530E70D-2C02-FEFB-65E8-2D2DFF344C6C}"/>
              </a:ext>
            </a:extLst>
          </p:cNvPr>
          <p:cNvGrpSpPr/>
          <p:nvPr/>
        </p:nvGrpSpPr>
        <p:grpSpPr>
          <a:xfrm>
            <a:off x="6464441" y="5102370"/>
            <a:ext cx="1896253" cy="1338740"/>
            <a:chOff x="2236405" y="3203879"/>
            <a:chExt cx="1749489" cy="1217036"/>
          </a:xfrm>
        </p:grpSpPr>
        <p:sp>
          <p:nvSpPr>
            <p:cNvPr id="4" name="Ovale 3">
              <a:extLst>
                <a:ext uri="{FF2B5EF4-FFF2-40B4-BE49-F238E27FC236}">
                  <a16:creationId xmlns:a16="http://schemas.microsoft.com/office/drawing/2014/main" id="{BAD1C3C0-8584-7AA8-9B32-40DF4112B0C3}"/>
                </a:ext>
              </a:extLst>
            </p:cNvPr>
            <p:cNvSpPr/>
            <p:nvPr/>
          </p:nvSpPr>
          <p:spPr>
            <a:xfrm>
              <a:off x="2236405" y="3203879"/>
              <a:ext cx="1749489" cy="1217036"/>
            </a:xfrm>
            <a:prstGeom prst="ellipse">
              <a:avLst/>
            </a:prstGeom>
            <a:solidFill>
              <a:srgbClr val="F8BC0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noProof="0" dirty="0"/>
            </a:p>
          </p:txBody>
        </p:sp>
        <p:sp>
          <p:nvSpPr>
            <p:cNvPr id="5" name="Ovale 4">
              <a:extLst>
                <a:ext uri="{FF2B5EF4-FFF2-40B4-BE49-F238E27FC236}">
                  <a16:creationId xmlns:a16="http://schemas.microsoft.com/office/drawing/2014/main" id="{EDC21B4A-8A87-CAF5-9DEA-EB28CB6664D1}"/>
                </a:ext>
              </a:extLst>
            </p:cNvPr>
            <p:cNvSpPr txBox="1"/>
            <p:nvPr/>
          </p:nvSpPr>
          <p:spPr>
            <a:xfrm>
              <a:off x="2492612" y="3382110"/>
              <a:ext cx="1237075" cy="860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noProof="0" dirty="0">
                  <a:effectLst>
                    <a:outerShdw blurRad="38100" dist="38100" dir="2700000" algn="tl">
                      <a:srgbClr val="000000">
                        <a:alpha val="43137"/>
                      </a:srgbClr>
                    </a:outerShdw>
                  </a:effectLst>
                  <a:latin typeface="+mn-lt"/>
                </a:rPr>
                <a:t>Fertilizers</a:t>
              </a:r>
            </a:p>
          </p:txBody>
        </p:sp>
      </p:grpSp>
    </p:spTree>
    <p:extLst>
      <p:ext uri="{BB962C8B-B14F-4D97-AF65-F5344CB8AC3E}">
        <p14:creationId xmlns:p14="http://schemas.microsoft.com/office/powerpoint/2010/main" val="124611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C36EDF12-D060-58AA-3102-6BF8FE904585}"/>
              </a:ext>
            </a:extLst>
          </p:cNvPr>
          <p:cNvSpPr txBox="1"/>
          <p:nvPr/>
        </p:nvSpPr>
        <p:spPr>
          <a:xfrm>
            <a:off x="2396559" y="6067812"/>
            <a:ext cx="8720372" cy="553998"/>
          </a:xfrm>
          <a:prstGeom prst="rect">
            <a:avLst/>
          </a:prstGeom>
          <a:noFill/>
        </p:spPr>
        <p:txBody>
          <a:bodyPr wrap="square" rtlCol="0">
            <a:spAutoFit/>
          </a:bodyPr>
          <a:lstStyle/>
          <a:p>
            <a:r>
              <a:rPr lang="en-US" sz="1500" noProof="0" dirty="0"/>
              <a:t>Sulfate isotopic composition of some selected materials</a:t>
            </a:r>
          </a:p>
          <a:p>
            <a:r>
              <a:rPr lang="en-US" sz="1500" b="1" i="1" noProof="0" dirty="0"/>
              <a:t>Vitoria et al., 2004 10.1021/es0348187</a:t>
            </a:r>
          </a:p>
        </p:txBody>
      </p:sp>
      <p:sp>
        <p:nvSpPr>
          <p:cNvPr id="9" name="Rettangolo con angoli in alto arrotondati 8">
            <a:extLst>
              <a:ext uri="{FF2B5EF4-FFF2-40B4-BE49-F238E27FC236}">
                <a16:creationId xmlns:a16="http://schemas.microsoft.com/office/drawing/2014/main" id="{4D6995A5-0080-EE85-F490-F9B21EF8D150}"/>
              </a:ext>
            </a:extLst>
          </p:cNvPr>
          <p:cNvSpPr/>
          <p:nvPr/>
        </p:nvSpPr>
        <p:spPr>
          <a:xfrm rot="5400000">
            <a:off x="202782" y="641923"/>
            <a:ext cx="615837" cy="1021407"/>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0" name="CasellaDiTesto 9">
            <a:extLst>
              <a:ext uri="{FF2B5EF4-FFF2-40B4-BE49-F238E27FC236}">
                <a16:creationId xmlns:a16="http://schemas.microsoft.com/office/drawing/2014/main" id="{E88076B9-7B46-52D8-2A6B-AD6C0EBE1B83}"/>
              </a:ext>
            </a:extLst>
          </p:cNvPr>
          <p:cNvSpPr txBox="1"/>
          <p:nvPr/>
        </p:nvSpPr>
        <p:spPr>
          <a:xfrm>
            <a:off x="19460" y="1009417"/>
            <a:ext cx="924123" cy="338554"/>
          </a:xfrm>
          <a:prstGeom prst="rect">
            <a:avLst/>
          </a:prstGeom>
          <a:noFill/>
        </p:spPr>
        <p:txBody>
          <a:bodyPr wrap="square">
            <a:spAutoFit/>
          </a:bodyPr>
          <a:lstStyle/>
          <a:p>
            <a:pPr algn="ctr"/>
            <a:r>
              <a:rPr lang="en-US" sz="1600" b="1" noProof="0" dirty="0">
                <a:solidFill>
                  <a:schemeClr val="bg1"/>
                </a:solidFill>
                <a:latin typeface="Aptos" panose="020B0004020202020204" pitchFamily="34" charset="0"/>
              </a:rPr>
              <a:t>δ</a:t>
            </a:r>
            <a:r>
              <a:rPr lang="en-US" sz="1600" b="1" baseline="30000" noProof="0" dirty="0">
                <a:solidFill>
                  <a:schemeClr val="bg1"/>
                </a:solidFill>
                <a:latin typeface="Aptos" panose="020B0004020202020204" pitchFamily="34" charset="0"/>
              </a:rPr>
              <a:t>34</a:t>
            </a:r>
            <a:r>
              <a:rPr lang="en-US" sz="1600" b="1" noProof="0" dirty="0">
                <a:solidFill>
                  <a:schemeClr val="bg1"/>
                </a:solidFill>
                <a:latin typeface="Aptos" panose="020B0004020202020204" pitchFamily="34" charset="0"/>
              </a:rPr>
              <a:t>S</a:t>
            </a:r>
            <a:endParaRPr lang="en-US" sz="1600" b="1" noProof="0" dirty="0">
              <a:solidFill>
                <a:schemeClr val="bg1"/>
              </a:solidFill>
            </a:endParaRPr>
          </a:p>
        </p:txBody>
      </p:sp>
      <p:grpSp>
        <p:nvGrpSpPr>
          <p:cNvPr id="11" name="Gruppo 10">
            <a:extLst>
              <a:ext uri="{FF2B5EF4-FFF2-40B4-BE49-F238E27FC236}">
                <a16:creationId xmlns:a16="http://schemas.microsoft.com/office/drawing/2014/main" id="{E76C0B62-344C-F190-D61D-2CEA99D0E71B}"/>
              </a:ext>
            </a:extLst>
          </p:cNvPr>
          <p:cNvGrpSpPr/>
          <p:nvPr/>
        </p:nvGrpSpPr>
        <p:grpSpPr>
          <a:xfrm>
            <a:off x="9871077" y="236190"/>
            <a:ext cx="1749489" cy="1217036"/>
            <a:chOff x="2236405" y="3203879"/>
            <a:chExt cx="1749489" cy="1217036"/>
          </a:xfrm>
        </p:grpSpPr>
        <p:sp>
          <p:nvSpPr>
            <p:cNvPr id="12" name="Ovale 11">
              <a:extLst>
                <a:ext uri="{FF2B5EF4-FFF2-40B4-BE49-F238E27FC236}">
                  <a16:creationId xmlns:a16="http://schemas.microsoft.com/office/drawing/2014/main" id="{CF3E052E-4A72-6029-C109-84A5E359EF04}"/>
                </a:ext>
              </a:extLst>
            </p:cNvPr>
            <p:cNvSpPr/>
            <p:nvPr/>
          </p:nvSpPr>
          <p:spPr>
            <a:xfrm>
              <a:off x="2236405" y="3203879"/>
              <a:ext cx="1749489" cy="1217036"/>
            </a:xfrm>
            <a:prstGeom prst="ellipse">
              <a:avLst/>
            </a:prstGeom>
            <a:solidFill>
              <a:srgbClr val="F8BC0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noProof="0" dirty="0"/>
            </a:p>
          </p:txBody>
        </p:sp>
        <p:sp>
          <p:nvSpPr>
            <p:cNvPr id="13" name="Ovale 4">
              <a:extLst>
                <a:ext uri="{FF2B5EF4-FFF2-40B4-BE49-F238E27FC236}">
                  <a16:creationId xmlns:a16="http://schemas.microsoft.com/office/drawing/2014/main" id="{85194B78-6036-5659-3495-7773863AC543}"/>
                </a:ext>
              </a:extLst>
            </p:cNvPr>
            <p:cNvSpPr txBox="1"/>
            <p:nvPr/>
          </p:nvSpPr>
          <p:spPr>
            <a:xfrm>
              <a:off x="2492612" y="3382110"/>
              <a:ext cx="1237075" cy="860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noProof="0" dirty="0">
                  <a:effectLst>
                    <a:outerShdw blurRad="38100" dist="38100" dir="2700000" algn="tl">
                      <a:srgbClr val="000000">
                        <a:alpha val="43137"/>
                      </a:srgbClr>
                    </a:outerShdw>
                  </a:effectLst>
                  <a:latin typeface="+mn-lt"/>
                </a:rPr>
                <a:t>Fertilizers</a:t>
              </a:r>
            </a:p>
          </p:txBody>
        </p:sp>
      </p:grpSp>
      <p:sp>
        <p:nvSpPr>
          <p:cNvPr id="2" name="Rettangolo 1">
            <a:extLst>
              <a:ext uri="{FF2B5EF4-FFF2-40B4-BE49-F238E27FC236}">
                <a16:creationId xmlns:a16="http://schemas.microsoft.com/office/drawing/2014/main" id="{1DC0EADE-5DF5-1C61-F845-A2F29840DC3E}"/>
              </a:ext>
            </a:extLst>
          </p:cNvPr>
          <p:cNvSpPr/>
          <p:nvPr/>
        </p:nvSpPr>
        <p:spPr>
          <a:xfrm>
            <a:off x="2812019" y="1563328"/>
            <a:ext cx="7000568" cy="34904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4" name="Tabella 3">
            <a:extLst>
              <a:ext uri="{FF2B5EF4-FFF2-40B4-BE49-F238E27FC236}">
                <a16:creationId xmlns:a16="http://schemas.microsoft.com/office/drawing/2014/main" id="{B11E122E-7381-A869-59C8-D8C08058236A}"/>
              </a:ext>
            </a:extLst>
          </p:cNvPr>
          <p:cNvGraphicFramePr>
            <a:graphicFrameLocks noGrp="1"/>
          </p:cNvGraphicFramePr>
          <p:nvPr>
            <p:extLst>
              <p:ext uri="{D42A27DB-BD31-4B8C-83A1-F6EECF244321}">
                <p14:modId xmlns:p14="http://schemas.microsoft.com/office/powerpoint/2010/main" val="3691055086"/>
              </p:ext>
            </p:extLst>
          </p:nvPr>
        </p:nvGraphicFramePr>
        <p:xfrm>
          <a:off x="2812019" y="5046729"/>
          <a:ext cx="7000572" cy="247943"/>
        </p:xfrm>
        <a:graphic>
          <a:graphicData uri="http://schemas.openxmlformats.org/drawingml/2006/table">
            <a:tbl>
              <a:tblPr firstRow="1" bandRow="1">
                <a:tableStyleId>{5940675A-B579-460E-94D1-54222C63F5DA}</a:tableStyleId>
              </a:tblPr>
              <a:tblGrid>
                <a:gridCol w="583381">
                  <a:extLst>
                    <a:ext uri="{9D8B030D-6E8A-4147-A177-3AD203B41FA5}">
                      <a16:colId xmlns:a16="http://schemas.microsoft.com/office/drawing/2014/main" val="3550851061"/>
                    </a:ext>
                  </a:extLst>
                </a:gridCol>
                <a:gridCol w="583381">
                  <a:extLst>
                    <a:ext uri="{9D8B030D-6E8A-4147-A177-3AD203B41FA5}">
                      <a16:colId xmlns:a16="http://schemas.microsoft.com/office/drawing/2014/main" val="986137351"/>
                    </a:ext>
                  </a:extLst>
                </a:gridCol>
                <a:gridCol w="583381">
                  <a:extLst>
                    <a:ext uri="{9D8B030D-6E8A-4147-A177-3AD203B41FA5}">
                      <a16:colId xmlns:a16="http://schemas.microsoft.com/office/drawing/2014/main" val="4219190242"/>
                    </a:ext>
                  </a:extLst>
                </a:gridCol>
                <a:gridCol w="583381">
                  <a:extLst>
                    <a:ext uri="{9D8B030D-6E8A-4147-A177-3AD203B41FA5}">
                      <a16:colId xmlns:a16="http://schemas.microsoft.com/office/drawing/2014/main" val="2448977602"/>
                    </a:ext>
                  </a:extLst>
                </a:gridCol>
                <a:gridCol w="583381">
                  <a:extLst>
                    <a:ext uri="{9D8B030D-6E8A-4147-A177-3AD203B41FA5}">
                      <a16:colId xmlns:a16="http://schemas.microsoft.com/office/drawing/2014/main" val="3734243469"/>
                    </a:ext>
                  </a:extLst>
                </a:gridCol>
                <a:gridCol w="583381">
                  <a:extLst>
                    <a:ext uri="{9D8B030D-6E8A-4147-A177-3AD203B41FA5}">
                      <a16:colId xmlns:a16="http://schemas.microsoft.com/office/drawing/2014/main" val="590904909"/>
                    </a:ext>
                  </a:extLst>
                </a:gridCol>
                <a:gridCol w="583381">
                  <a:extLst>
                    <a:ext uri="{9D8B030D-6E8A-4147-A177-3AD203B41FA5}">
                      <a16:colId xmlns:a16="http://schemas.microsoft.com/office/drawing/2014/main" val="2563693190"/>
                    </a:ext>
                  </a:extLst>
                </a:gridCol>
                <a:gridCol w="583381">
                  <a:extLst>
                    <a:ext uri="{9D8B030D-6E8A-4147-A177-3AD203B41FA5}">
                      <a16:colId xmlns:a16="http://schemas.microsoft.com/office/drawing/2014/main" val="3531794964"/>
                    </a:ext>
                  </a:extLst>
                </a:gridCol>
                <a:gridCol w="583381">
                  <a:extLst>
                    <a:ext uri="{9D8B030D-6E8A-4147-A177-3AD203B41FA5}">
                      <a16:colId xmlns:a16="http://schemas.microsoft.com/office/drawing/2014/main" val="278908614"/>
                    </a:ext>
                  </a:extLst>
                </a:gridCol>
                <a:gridCol w="583381">
                  <a:extLst>
                    <a:ext uri="{9D8B030D-6E8A-4147-A177-3AD203B41FA5}">
                      <a16:colId xmlns:a16="http://schemas.microsoft.com/office/drawing/2014/main" val="4006338336"/>
                    </a:ext>
                  </a:extLst>
                </a:gridCol>
                <a:gridCol w="583381">
                  <a:extLst>
                    <a:ext uri="{9D8B030D-6E8A-4147-A177-3AD203B41FA5}">
                      <a16:colId xmlns:a16="http://schemas.microsoft.com/office/drawing/2014/main" val="443894702"/>
                    </a:ext>
                  </a:extLst>
                </a:gridCol>
                <a:gridCol w="583381">
                  <a:extLst>
                    <a:ext uri="{9D8B030D-6E8A-4147-A177-3AD203B41FA5}">
                      <a16:colId xmlns:a16="http://schemas.microsoft.com/office/drawing/2014/main" val="3180178444"/>
                    </a:ext>
                  </a:extLst>
                </a:gridCol>
              </a:tblGrid>
              <a:tr h="247943">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0051087"/>
                  </a:ext>
                </a:extLst>
              </a:tr>
            </a:tbl>
          </a:graphicData>
        </a:graphic>
      </p:graphicFrame>
      <p:sp>
        <p:nvSpPr>
          <p:cNvPr id="5" name="Rettangolo con angoli in alto arrotondati 4">
            <a:extLst>
              <a:ext uri="{FF2B5EF4-FFF2-40B4-BE49-F238E27FC236}">
                <a16:creationId xmlns:a16="http://schemas.microsoft.com/office/drawing/2014/main" id="{609D9A1F-36A9-AE02-3EA8-596EC83C3B54}"/>
              </a:ext>
            </a:extLst>
          </p:cNvPr>
          <p:cNvSpPr/>
          <p:nvPr/>
        </p:nvSpPr>
        <p:spPr>
          <a:xfrm>
            <a:off x="3372458" y="3844413"/>
            <a:ext cx="2920180" cy="1202316"/>
          </a:xfrm>
          <a:prstGeom prst="round2SameRect">
            <a:avLst/>
          </a:prstGeom>
          <a:solidFill>
            <a:srgbClr val="92D050">
              <a:alpha val="5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ttangolo con angoli arrotondati 5">
            <a:extLst>
              <a:ext uri="{FF2B5EF4-FFF2-40B4-BE49-F238E27FC236}">
                <a16:creationId xmlns:a16="http://schemas.microsoft.com/office/drawing/2014/main" id="{BC11D49F-53B3-1FAE-081F-F79A1CA26C42}"/>
              </a:ext>
            </a:extLst>
          </p:cNvPr>
          <p:cNvSpPr/>
          <p:nvPr/>
        </p:nvSpPr>
        <p:spPr>
          <a:xfrm>
            <a:off x="5201258" y="3500284"/>
            <a:ext cx="983226" cy="688258"/>
          </a:xfrm>
          <a:prstGeom prst="roundRect">
            <a:avLst/>
          </a:prstGeom>
          <a:solidFill>
            <a:srgbClr val="A8CBE9">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14" name="Tabella 13">
            <a:extLst>
              <a:ext uri="{FF2B5EF4-FFF2-40B4-BE49-F238E27FC236}">
                <a16:creationId xmlns:a16="http://schemas.microsoft.com/office/drawing/2014/main" id="{2CB67649-F259-6468-CEAA-6484F925D62E}"/>
              </a:ext>
            </a:extLst>
          </p:cNvPr>
          <p:cNvGraphicFramePr>
            <a:graphicFrameLocks noGrp="1"/>
          </p:cNvGraphicFramePr>
          <p:nvPr>
            <p:extLst>
              <p:ext uri="{D42A27DB-BD31-4B8C-83A1-F6EECF244321}">
                <p14:modId xmlns:p14="http://schemas.microsoft.com/office/powerpoint/2010/main" val="3043359395"/>
              </p:ext>
            </p:extLst>
          </p:nvPr>
        </p:nvGraphicFramePr>
        <p:xfrm>
          <a:off x="2507219" y="1563891"/>
          <a:ext cx="304796" cy="3482838"/>
        </p:xfrm>
        <a:graphic>
          <a:graphicData uri="http://schemas.openxmlformats.org/drawingml/2006/table">
            <a:tbl>
              <a:tblPr firstRow="1" bandRow="1">
                <a:tableStyleId>{5940675A-B579-460E-94D1-54222C63F5DA}</a:tableStyleId>
              </a:tblPr>
              <a:tblGrid>
                <a:gridCol w="304796">
                  <a:extLst>
                    <a:ext uri="{9D8B030D-6E8A-4147-A177-3AD203B41FA5}">
                      <a16:colId xmlns:a16="http://schemas.microsoft.com/office/drawing/2014/main" val="3550851061"/>
                    </a:ext>
                  </a:extLst>
                </a:gridCol>
              </a:tblGrid>
              <a:tr h="580473">
                <a:tc>
                  <a:txBody>
                    <a:bodyPr/>
                    <a:lstStyle/>
                    <a:p>
                      <a:endParaRPr lang="en-US" sz="10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0051087"/>
                  </a:ext>
                </a:extLst>
              </a:tr>
              <a:tr h="580473">
                <a:tc>
                  <a:txBody>
                    <a:bodyPr/>
                    <a:lstStyle/>
                    <a:p>
                      <a:endParaRPr lang="en-US" sz="10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03350"/>
                  </a:ext>
                </a:extLst>
              </a:tr>
              <a:tr h="580473">
                <a:tc>
                  <a:txBody>
                    <a:bodyPr/>
                    <a:lstStyle/>
                    <a:p>
                      <a:endParaRPr lang="en-US" sz="10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0373803"/>
                  </a:ext>
                </a:extLst>
              </a:tr>
              <a:tr h="580473">
                <a:tc>
                  <a:txBody>
                    <a:bodyPr/>
                    <a:lstStyle/>
                    <a:p>
                      <a:endParaRPr lang="en-US" sz="10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4608274"/>
                  </a:ext>
                </a:extLst>
              </a:tr>
              <a:tr h="580473">
                <a:tc>
                  <a:txBody>
                    <a:bodyPr/>
                    <a:lstStyle/>
                    <a:p>
                      <a:endParaRPr lang="en-US" sz="10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3975011"/>
                  </a:ext>
                </a:extLst>
              </a:tr>
              <a:tr h="580473">
                <a:tc>
                  <a:txBody>
                    <a:bodyPr/>
                    <a:lstStyle/>
                    <a:p>
                      <a:endParaRPr lang="en-US" sz="10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9582232"/>
                  </a:ext>
                </a:extLst>
              </a:tr>
            </a:tbl>
          </a:graphicData>
        </a:graphic>
      </p:graphicFrame>
      <p:graphicFrame>
        <p:nvGraphicFramePr>
          <p:cNvPr id="17" name="Tabella 16">
            <a:extLst>
              <a:ext uri="{FF2B5EF4-FFF2-40B4-BE49-F238E27FC236}">
                <a16:creationId xmlns:a16="http://schemas.microsoft.com/office/drawing/2014/main" id="{3577E0E5-AD82-DCCE-5989-C548D1DA9CE2}"/>
              </a:ext>
            </a:extLst>
          </p:cNvPr>
          <p:cNvGraphicFramePr>
            <a:graphicFrameLocks noGrp="1"/>
          </p:cNvGraphicFramePr>
          <p:nvPr>
            <p:extLst>
              <p:ext uri="{D42A27DB-BD31-4B8C-83A1-F6EECF244321}">
                <p14:modId xmlns:p14="http://schemas.microsoft.com/office/powerpoint/2010/main" val="1397432090"/>
              </p:ext>
            </p:extLst>
          </p:nvPr>
        </p:nvGraphicFramePr>
        <p:xfrm>
          <a:off x="2015603" y="1236644"/>
          <a:ext cx="508772" cy="4063311"/>
        </p:xfrm>
        <a:graphic>
          <a:graphicData uri="http://schemas.openxmlformats.org/drawingml/2006/table">
            <a:tbl>
              <a:tblPr firstRow="1" bandRow="1">
                <a:tableStyleId>{5940675A-B579-460E-94D1-54222C63F5DA}</a:tableStyleId>
              </a:tblPr>
              <a:tblGrid>
                <a:gridCol w="508772">
                  <a:extLst>
                    <a:ext uri="{9D8B030D-6E8A-4147-A177-3AD203B41FA5}">
                      <a16:colId xmlns:a16="http://schemas.microsoft.com/office/drawing/2014/main" val="3550851061"/>
                    </a:ext>
                  </a:extLst>
                </a:gridCol>
              </a:tblGrid>
              <a:tr h="580473">
                <a:tc>
                  <a:txBody>
                    <a:bodyPr/>
                    <a:lstStyle/>
                    <a:p>
                      <a:r>
                        <a:rPr lang="en-US" sz="1500" b="1" noProof="0" dirty="0"/>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0051087"/>
                  </a:ext>
                </a:extLst>
              </a:tr>
              <a:tr h="580473">
                <a:tc>
                  <a:txBody>
                    <a:bodyPr/>
                    <a:lstStyle/>
                    <a:p>
                      <a:r>
                        <a:rPr lang="en-US" sz="1500" b="1" noProof="0" dirty="0"/>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703350"/>
                  </a:ext>
                </a:extLst>
              </a:tr>
              <a:tr h="580473">
                <a:tc>
                  <a:txBody>
                    <a:bodyPr/>
                    <a:lstStyle/>
                    <a:p>
                      <a:r>
                        <a:rPr lang="en-US" sz="1500" b="1" noProof="0" dirty="0"/>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0373803"/>
                  </a:ext>
                </a:extLst>
              </a:tr>
              <a:tr h="580473">
                <a:tc>
                  <a:txBody>
                    <a:bodyPr/>
                    <a:lstStyle/>
                    <a:p>
                      <a:r>
                        <a:rPr lang="en-US" sz="1500" b="1" noProof="0" dirty="0"/>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4608274"/>
                  </a:ext>
                </a:extLst>
              </a:tr>
              <a:tr h="580473">
                <a:tc>
                  <a:txBody>
                    <a:bodyPr/>
                    <a:lstStyle/>
                    <a:p>
                      <a:r>
                        <a:rPr lang="en-US" sz="1500" b="1" noProof="0" dirty="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3975011"/>
                  </a:ext>
                </a:extLst>
              </a:tr>
              <a:tr h="580473">
                <a:tc>
                  <a:txBody>
                    <a:bodyPr/>
                    <a:lstStyle/>
                    <a:p>
                      <a:r>
                        <a:rPr lang="en-US" sz="1500" b="1" noProof="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9582232"/>
                  </a:ext>
                </a:extLst>
              </a:tr>
              <a:tr h="580473">
                <a:tc>
                  <a:txBody>
                    <a:bodyPr/>
                    <a:lstStyle/>
                    <a:p>
                      <a:r>
                        <a:rPr lang="en-US" sz="1500" b="1" noProof="0" dirty="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242858"/>
                  </a:ext>
                </a:extLst>
              </a:tr>
            </a:tbl>
          </a:graphicData>
        </a:graphic>
      </p:graphicFrame>
      <p:graphicFrame>
        <p:nvGraphicFramePr>
          <p:cNvPr id="18" name="Tabella 17">
            <a:extLst>
              <a:ext uri="{FF2B5EF4-FFF2-40B4-BE49-F238E27FC236}">
                <a16:creationId xmlns:a16="http://schemas.microsoft.com/office/drawing/2014/main" id="{40D303D2-FE15-20A3-6396-E9715A413412}"/>
              </a:ext>
            </a:extLst>
          </p:cNvPr>
          <p:cNvGraphicFramePr>
            <a:graphicFrameLocks noGrp="1"/>
          </p:cNvGraphicFramePr>
          <p:nvPr>
            <p:extLst>
              <p:ext uri="{D42A27DB-BD31-4B8C-83A1-F6EECF244321}">
                <p14:modId xmlns:p14="http://schemas.microsoft.com/office/powerpoint/2010/main" val="1615424376"/>
              </p:ext>
            </p:extLst>
          </p:nvPr>
        </p:nvGraphicFramePr>
        <p:xfrm>
          <a:off x="2553871" y="5359736"/>
          <a:ext cx="7484854" cy="320040"/>
        </p:xfrm>
        <a:graphic>
          <a:graphicData uri="http://schemas.openxmlformats.org/drawingml/2006/table">
            <a:tbl>
              <a:tblPr firstRow="1" bandRow="1">
                <a:tableStyleId>{5940675A-B579-460E-94D1-54222C63F5DA}</a:tableStyleId>
              </a:tblPr>
              <a:tblGrid>
                <a:gridCol w="575758">
                  <a:extLst>
                    <a:ext uri="{9D8B030D-6E8A-4147-A177-3AD203B41FA5}">
                      <a16:colId xmlns:a16="http://schemas.microsoft.com/office/drawing/2014/main" val="3550851061"/>
                    </a:ext>
                  </a:extLst>
                </a:gridCol>
                <a:gridCol w="575758">
                  <a:extLst>
                    <a:ext uri="{9D8B030D-6E8A-4147-A177-3AD203B41FA5}">
                      <a16:colId xmlns:a16="http://schemas.microsoft.com/office/drawing/2014/main" val="986137351"/>
                    </a:ext>
                  </a:extLst>
                </a:gridCol>
                <a:gridCol w="575758">
                  <a:extLst>
                    <a:ext uri="{9D8B030D-6E8A-4147-A177-3AD203B41FA5}">
                      <a16:colId xmlns:a16="http://schemas.microsoft.com/office/drawing/2014/main" val="4219190242"/>
                    </a:ext>
                  </a:extLst>
                </a:gridCol>
                <a:gridCol w="575758">
                  <a:extLst>
                    <a:ext uri="{9D8B030D-6E8A-4147-A177-3AD203B41FA5}">
                      <a16:colId xmlns:a16="http://schemas.microsoft.com/office/drawing/2014/main" val="2448977602"/>
                    </a:ext>
                  </a:extLst>
                </a:gridCol>
                <a:gridCol w="575758">
                  <a:extLst>
                    <a:ext uri="{9D8B030D-6E8A-4147-A177-3AD203B41FA5}">
                      <a16:colId xmlns:a16="http://schemas.microsoft.com/office/drawing/2014/main" val="3734243469"/>
                    </a:ext>
                  </a:extLst>
                </a:gridCol>
                <a:gridCol w="575758">
                  <a:extLst>
                    <a:ext uri="{9D8B030D-6E8A-4147-A177-3AD203B41FA5}">
                      <a16:colId xmlns:a16="http://schemas.microsoft.com/office/drawing/2014/main" val="590904909"/>
                    </a:ext>
                  </a:extLst>
                </a:gridCol>
                <a:gridCol w="575758">
                  <a:extLst>
                    <a:ext uri="{9D8B030D-6E8A-4147-A177-3AD203B41FA5}">
                      <a16:colId xmlns:a16="http://schemas.microsoft.com/office/drawing/2014/main" val="2563693190"/>
                    </a:ext>
                  </a:extLst>
                </a:gridCol>
                <a:gridCol w="575758">
                  <a:extLst>
                    <a:ext uri="{9D8B030D-6E8A-4147-A177-3AD203B41FA5}">
                      <a16:colId xmlns:a16="http://schemas.microsoft.com/office/drawing/2014/main" val="3531794964"/>
                    </a:ext>
                  </a:extLst>
                </a:gridCol>
                <a:gridCol w="575758">
                  <a:extLst>
                    <a:ext uri="{9D8B030D-6E8A-4147-A177-3AD203B41FA5}">
                      <a16:colId xmlns:a16="http://schemas.microsoft.com/office/drawing/2014/main" val="278908614"/>
                    </a:ext>
                  </a:extLst>
                </a:gridCol>
                <a:gridCol w="575758">
                  <a:extLst>
                    <a:ext uri="{9D8B030D-6E8A-4147-A177-3AD203B41FA5}">
                      <a16:colId xmlns:a16="http://schemas.microsoft.com/office/drawing/2014/main" val="4006338336"/>
                    </a:ext>
                  </a:extLst>
                </a:gridCol>
                <a:gridCol w="575758">
                  <a:extLst>
                    <a:ext uri="{9D8B030D-6E8A-4147-A177-3AD203B41FA5}">
                      <a16:colId xmlns:a16="http://schemas.microsoft.com/office/drawing/2014/main" val="443894702"/>
                    </a:ext>
                  </a:extLst>
                </a:gridCol>
                <a:gridCol w="575758">
                  <a:extLst>
                    <a:ext uri="{9D8B030D-6E8A-4147-A177-3AD203B41FA5}">
                      <a16:colId xmlns:a16="http://schemas.microsoft.com/office/drawing/2014/main" val="3180178444"/>
                    </a:ext>
                  </a:extLst>
                </a:gridCol>
                <a:gridCol w="575758">
                  <a:extLst>
                    <a:ext uri="{9D8B030D-6E8A-4147-A177-3AD203B41FA5}">
                      <a16:colId xmlns:a16="http://schemas.microsoft.com/office/drawing/2014/main" val="2251820666"/>
                    </a:ext>
                  </a:extLst>
                </a:gridCol>
              </a:tblGrid>
              <a:tr h="247943">
                <a:tc>
                  <a:txBody>
                    <a:bodyPr/>
                    <a:lstStyle/>
                    <a:p>
                      <a:pPr algn="ctr"/>
                      <a:r>
                        <a:rPr lang="en-US" sz="1500" b="1" noProof="0" dirty="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0051087"/>
                  </a:ext>
                </a:extLst>
              </a:tr>
            </a:tbl>
          </a:graphicData>
        </a:graphic>
      </p:graphicFrame>
      <p:sp>
        <p:nvSpPr>
          <p:cNvPr id="19" name="Rettangolo con angoli arrotondati 18">
            <a:extLst>
              <a:ext uri="{FF2B5EF4-FFF2-40B4-BE49-F238E27FC236}">
                <a16:creationId xmlns:a16="http://schemas.microsoft.com/office/drawing/2014/main" id="{1BC690E3-D414-2DFA-A1FF-BEA9F13E4432}"/>
              </a:ext>
            </a:extLst>
          </p:cNvPr>
          <p:cNvSpPr/>
          <p:nvPr/>
        </p:nvSpPr>
        <p:spPr>
          <a:xfrm>
            <a:off x="4424510" y="2487560"/>
            <a:ext cx="2192594" cy="1115960"/>
          </a:xfrm>
          <a:prstGeom prst="round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ttangolo con angoli arrotondati 19">
            <a:extLst>
              <a:ext uri="{FF2B5EF4-FFF2-40B4-BE49-F238E27FC236}">
                <a16:creationId xmlns:a16="http://schemas.microsoft.com/office/drawing/2014/main" id="{DC0CCC1F-FD08-366B-5BA3-29DF367E69C2}"/>
              </a:ext>
            </a:extLst>
          </p:cNvPr>
          <p:cNvSpPr/>
          <p:nvPr/>
        </p:nvSpPr>
        <p:spPr>
          <a:xfrm>
            <a:off x="6292638" y="2099524"/>
            <a:ext cx="2959510" cy="1400760"/>
          </a:xfrm>
          <a:prstGeom prst="roundRect">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2" name="Elemento grafico 21" descr="Saluto con riempimento a tinta unita">
            <a:extLst>
              <a:ext uri="{FF2B5EF4-FFF2-40B4-BE49-F238E27FC236}">
                <a16:creationId xmlns:a16="http://schemas.microsoft.com/office/drawing/2014/main" id="{19DFCC00-2B2B-A12D-A81A-E32B929836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77223" y="3265668"/>
            <a:ext cx="469232" cy="469232"/>
          </a:xfrm>
          <a:prstGeom prst="rect">
            <a:avLst/>
          </a:prstGeom>
        </p:spPr>
      </p:pic>
      <p:sp>
        <p:nvSpPr>
          <p:cNvPr id="23" name="Rettangolo con angoli arrotondati 22">
            <a:extLst>
              <a:ext uri="{FF2B5EF4-FFF2-40B4-BE49-F238E27FC236}">
                <a16:creationId xmlns:a16="http://schemas.microsoft.com/office/drawing/2014/main" id="{C20D505D-DAA0-AA9D-D5C3-DB406ACEE26A}"/>
              </a:ext>
            </a:extLst>
          </p:cNvPr>
          <p:cNvSpPr/>
          <p:nvPr/>
        </p:nvSpPr>
        <p:spPr>
          <a:xfrm>
            <a:off x="7054641" y="2628362"/>
            <a:ext cx="983226" cy="625689"/>
          </a:xfrm>
          <a:prstGeom prst="roundRect">
            <a:avLst/>
          </a:prstGeom>
          <a:solidFill>
            <a:srgbClr val="A50021">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ttangolo con angoli arrotondati 23">
            <a:extLst>
              <a:ext uri="{FF2B5EF4-FFF2-40B4-BE49-F238E27FC236}">
                <a16:creationId xmlns:a16="http://schemas.microsoft.com/office/drawing/2014/main" id="{DD3CE2ED-DB3B-9980-D97D-A98CEF41F174}"/>
              </a:ext>
            </a:extLst>
          </p:cNvPr>
          <p:cNvSpPr/>
          <p:nvPr/>
        </p:nvSpPr>
        <p:spPr>
          <a:xfrm>
            <a:off x="6095993" y="2476786"/>
            <a:ext cx="717755" cy="315575"/>
          </a:xfrm>
          <a:prstGeom prst="roundRect">
            <a:avLst/>
          </a:prstGeom>
          <a:solidFill>
            <a:srgbClr val="A50021">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CasellaDiTesto 25">
            <a:extLst>
              <a:ext uri="{FF2B5EF4-FFF2-40B4-BE49-F238E27FC236}">
                <a16:creationId xmlns:a16="http://schemas.microsoft.com/office/drawing/2014/main" id="{986051CA-7789-6C40-7F5B-43AFFADA0F99}"/>
              </a:ext>
            </a:extLst>
          </p:cNvPr>
          <p:cNvSpPr txBox="1"/>
          <p:nvPr/>
        </p:nvSpPr>
        <p:spPr>
          <a:xfrm>
            <a:off x="5226653" y="5679776"/>
            <a:ext cx="2491901" cy="369332"/>
          </a:xfrm>
          <a:prstGeom prst="rect">
            <a:avLst/>
          </a:prstGeom>
          <a:noFill/>
        </p:spPr>
        <p:txBody>
          <a:bodyPr wrap="none" rtlCol="0">
            <a:spAutoFit/>
          </a:bodyPr>
          <a:lstStyle/>
          <a:p>
            <a:r>
              <a:rPr lang="en-US" b="1" noProof="0" dirty="0">
                <a:latin typeface="Aptos" panose="020B0004020202020204" pitchFamily="34" charset="0"/>
              </a:rPr>
              <a:t>δ</a:t>
            </a:r>
            <a:r>
              <a:rPr lang="en-US" b="1" baseline="30000" noProof="0" dirty="0">
                <a:latin typeface="Aptos" panose="020B0004020202020204" pitchFamily="34" charset="0"/>
              </a:rPr>
              <a:t>34</a:t>
            </a:r>
            <a:r>
              <a:rPr lang="en-US" b="1" noProof="0" dirty="0">
                <a:latin typeface="Aptos" panose="020B0004020202020204" pitchFamily="34" charset="0"/>
              </a:rPr>
              <a:t>S</a:t>
            </a:r>
            <a:r>
              <a:rPr lang="en-US" sz="1200" b="1" noProof="0" dirty="0">
                <a:latin typeface="Aptos" panose="020B0004020202020204" pitchFamily="34" charset="0"/>
              </a:rPr>
              <a:t>SO</a:t>
            </a:r>
            <a:r>
              <a:rPr lang="en-US" sz="1200" b="1" baseline="-25000" noProof="0" dirty="0">
                <a:latin typeface="Aptos" panose="020B0004020202020204" pitchFamily="34" charset="0"/>
              </a:rPr>
              <a:t>4</a:t>
            </a:r>
            <a:r>
              <a:rPr lang="en-US" b="1" noProof="0" dirty="0">
                <a:latin typeface="Aptos" panose="020B0004020202020204" pitchFamily="34" charset="0"/>
              </a:rPr>
              <a:t> ‰ vs V-CDT ‰</a:t>
            </a:r>
            <a:endParaRPr lang="en-US" b="1" noProof="0" dirty="0"/>
          </a:p>
        </p:txBody>
      </p:sp>
      <p:sp>
        <p:nvSpPr>
          <p:cNvPr id="27" name="CasellaDiTesto 26">
            <a:extLst>
              <a:ext uri="{FF2B5EF4-FFF2-40B4-BE49-F238E27FC236}">
                <a16:creationId xmlns:a16="http://schemas.microsoft.com/office/drawing/2014/main" id="{74E4FCD8-F131-A46E-65F4-7A6CF4DD78D3}"/>
              </a:ext>
            </a:extLst>
          </p:cNvPr>
          <p:cNvSpPr txBox="1"/>
          <p:nvPr/>
        </p:nvSpPr>
        <p:spPr>
          <a:xfrm rot="16200000">
            <a:off x="626279" y="3000508"/>
            <a:ext cx="2203360" cy="369332"/>
          </a:xfrm>
          <a:prstGeom prst="rect">
            <a:avLst/>
          </a:prstGeom>
          <a:noFill/>
        </p:spPr>
        <p:txBody>
          <a:bodyPr wrap="none" rtlCol="0">
            <a:spAutoFit/>
          </a:bodyPr>
          <a:lstStyle/>
          <a:p>
            <a:r>
              <a:rPr lang="en-US" b="1" noProof="0" dirty="0">
                <a:latin typeface="Aptos" panose="020B0004020202020204" pitchFamily="34" charset="0"/>
              </a:rPr>
              <a:t>δ</a:t>
            </a:r>
            <a:r>
              <a:rPr lang="en-US" b="1" baseline="30000" noProof="0" dirty="0">
                <a:latin typeface="Aptos" panose="020B0004020202020204" pitchFamily="34" charset="0"/>
              </a:rPr>
              <a:t>18</a:t>
            </a:r>
            <a:r>
              <a:rPr lang="en-US" b="1" noProof="0" dirty="0">
                <a:latin typeface="Aptos" panose="020B0004020202020204" pitchFamily="34" charset="0"/>
              </a:rPr>
              <a:t>O</a:t>
            </a:r>
            <a:r>
              <a:rPr lang="en-US" sz="1200" b="1" noProof="0" dirty="0">
                <a:latin typeface="Aptos" panose="020B0004020202020204" pitchFamily="34" charset="0"/>
              </a:rPr>
              <a:t>SO</a:t>
            </a:r>
            <a:r>
              <a:rPr lang="en-US" sz="1200" b="1" baseline="-25000" noProof="0" dirty="0">
                <a:latin typeface="Aptos" panose="020B0004020202020204" pitchFamily="34" charset="0"/>
              </a:rPr>
              <a:t>4</a:t>
            </a:r>
            <a:r>
              <a:rPr lang="en-US" b="1" noProof="0" dirty="0">
                <a:latin typeface="Aptos" panose="020B0004020202020204" pitchFamily="34" charset="0"/>
              </a:rPr>
              <a:t> ‰ vs V-CDT</a:t>
            </a:r>
            <a:endParaRPr lang="en-US" b="1" noProof="0" dirty="0"/>
          </a:p>
        </p:txBody>
      </p:sp>
      <p:sp>
        <p:nvSpPr>
          <p:cNvPr id="28" name="CasellaDiTesto 27">
            <a:extLst>
              <a:ext uri="{FF2B5EF4-FFF2-40B4-BE49-F238E27FC236}">
                <a16:creationId xmlns:a16="http://schemas.microsoft.com/office/drawing/2014/main" id="{E2BE0CA0-1FD8-E9C6-6E0D-85FBE46A1AA3}"/>
              </a:ext>
            </a:extLst>
          </p:cNvPr>
          <p:cNvSpPr txBox="1"/>
          <p:nvPr/>
        </p:nvSpPr>
        <p:spPr>
          <a:xfrm>
            <a:off x="5171602" y="2918373"/>
            <a:ext cx="1066959" cy="276999"/>
          </a:xfrm>
          <a:prstGeom prst="rect">
            <a:avLst/>
          </a:prstGeom>
          <a:noFill/>
        </p:spPr>
        <p:txBody>
          <a:bodyPr wrap="none" rtlCol="0">
            <a:spAutoFit/>
          </a:bodyPr>
          <a:lstStyle/>
          <a:p>
            <a:r>
              <a:rPr lang="en-US" sz="1200" b="1" noProof="0" dirty="0">
                <a:latin typeface="Aptos" panose="020B0004020202020204" pitchFamily="34" charset="0"/>
              </a:rPr>
              <a:t>FERTILISERS</a:t>
            </a:r>
            <a:endParaRPr lang="en-US" sz="1200" b="1" noProof="0" dirty="0"/>
          </a:p>
        </p:txBody>
      </p:sp>
      <p:sp>
        <p:nvSpPr>
          <p:cNvPr id="29" name="CasellaDiTesto 28">
            <a:extLst>
              <a:ext uri="{FF2B5EF4-FFF2-40B4-BE49-F238E27FC236}">
                <a16:creationId xmlns:a16="http://schemas.microsoft.com/office/drawing/2014/main" id="{F27A464C-90CA-1315-2D1D-31D41BF25419}"/>
              </a:ext>
            </a:extLst>
          </p:cNvPr>
          <p:cNvSpPr txBox="1"/>
          <p:nvPr/>
        </p:nvSpPr>
        <p:spPr>
          <a:xfrm>
            <a:off x="5159283" y="3583408"/>
            <a:ext cx="1283300" cy="276999"/>
          </a:xfrm>
          <a:prstGeom prst="rect">
            <a:avLst/>
          </a:prstGeom>
          <a:noFill/>
        </p:spPr>
        <p:txBody>
          <a:bodyPr wrap="none" rtlCol="0">
            <a:spAutoFit/>
          </a:bodyPr>
          <a:lstStyle/>
          <a:p>
            <a:r>
              <a:rPr lang="en-US" sz="1200" b="1" noProof="0" dirty="0"/>
              <a:t>SOIL SULPHATE</a:t>
            </a:r>
          </a:p>
        </p:txBody>
      </p:sp>
      <p:sp>
        <p:nvSpPr>
          <p:cNvPr id="30" name="CasellaDiTesto 29">
            <a:extLst>
              <a:ext uri="{FF2B5EF4-FFF2-40B4-BE49-F238E27FC236}">
                <a16:creationId xmlns:a16="http://schemas.microsoft.com/office/drawing/2014/main" id="{8BB5AF2F-3C5D-1DBC-656E-0D76CE8E2D58}"/>
              </a:ext>
            </a:extLst>
          </p:cNvPr>
          <p:cNvSpPr txBox="1"/>
          <p:nvPr/>
        </p:nvSpPr>
        <p:spPr>
          <a:xfrm>
            <a:off x="3816821" y="4363049"/>
            <a:ext cx="2031454" cy="276999"/>
          </a:xfrm>
          <a:prstGeom prst="rect">
            <a:avLst/>
          </a:prstGeom>
          <a:noFill/>
        </p:spPr>
        <p:txBody>
          <a:bodyPr wrap="none" rtlCol="0">
            <a:spAutoFit/>
          </a:bodyPr>
          <a:lstStyle/>
          <a:p>
            <a:r>
              <a:rPr lang="en-US" sz="1200" b="1" noProof="0" dirty="0"/>
              <a:t>TERRESTRIAL EVAPORITES</a:t>
            </a:r>
          </a:p>
        </p:txBody>
      </p:sp>
      <p:sp>
        <p:nvSpPr>
          <p:cNvPr id="31" name="CasellaDiTesto 30">
            <a:extLst>
              <a:ext uri="{FF2B5EF4-FFF2-40B4-BE49-F238E27FC236}">
                <a16:creationId xmlns:a16="http://schemas.microsoft.com/office/drawing/2014/main" id="{E355EFE0-89B6-9FCD-7D61-6FB978A2E34B}"/>
              </a:ext>
            </a:extLst>
          </p:cNvPr>
          <p:cNvSpPr txBox="1"/>
          <p:nvPr/>
        </p:nvSpPr>
        <p:spPr>
          <a:xfrm>
            <a:off x="5333804" y="2181083"/>
            <a:ext cx="1658083" cy="276999"/>
          </a:xfrm>
          <a:prstGeom prst="rect">
            <a:avLst/>
          </a:prstGeom>
          <a:noFill/>
        </p:spPr>
        <p:txBody>
          <a:bodyPr wrap="none" rtlCol="0">
            <a:spAutoFit/>
          </a:bodyPr>
          <a:lstStyle/>
          <a:p>
            <a:r>
              <a:rPr lang="en-US" sz="1200" b="1" noProof="0" dirty="0"/>
              <a:t>URBAN DETERGENTS</a:t>
            </a:r>
          </a:p>
        </p:txBody>
      </p:sp>
      <p:sp>
        <p:nvSpPr>
          <p:cNvPr id="32" name="CasellaDiTesto 31">
            <a:extLst>
              <a:ext uri="{FF2B5EF4-FFF2-40B4-BE49-F238E27FC236}">
                <a16:creationId xmlns:a16="http://schemas.microsoft.com/office/drawing/2014/main" id="{BCE54830-BB09-A0A2-EEF8-59C4D4C6D480}"/>
              </a:ext>
            </a:extLst>
          </p:cNvPr>
          <p:cNvSpPr txBox="1"/>
          <p:nvPr/>
        </p:nvSpPr>
        <p:spPr>
          <a:xfrm>
            <a:off x="7382050" y="2248144"/>
            <a:ext cx="2430537" cy="276999"/>
          </a:xfrm>
          <a:prstGeom prst="rect">
            <a:avLst/>
          </a:prstGeom>
          <a:noFill/>
        </p:spPr>
        <p:txBody>
          <a:bodyPr wrap="none" rtlCol="0">
            <a:spAutoFit/>
          </a:bodyPr>
          <a:lstStyle/>
          <a:p>
            <a:r>
              <a:rPr lang="en-US" sz="1200" b="1" noProof="0" dirty="0"/>
              <a:t>MARINE EVAPORITES SULPHATE</a:t>
            </a:r>
          </a:p>
        </p:txBody>
      </p:sp>
      <p:sp>
        <p:nvSpPr>
          <p:cNvPr id="33" name="CasellaDiTesto 32">
            <a:extLst>
              <a:ext uri="{FF2B5EF4-FFF2-40B4-BE49-F238E27FC236}">
                <a16:creationId xmlns:a16="http://schemas.microsoft.com/office/drawing/2014/main" id="{6DD4FEF3-6C74-20B8-2020-D3F00A4544B9}"/>
              </a:ext>
            </a:extLst>
          </p:cNvPr>
          <p:cNvSpPr txBox="1"/>
          <p:nvPr/>
        </p:nvSpPr>
        <p:spPr>
          <a:xfrm>
            <a:off x="7285849" y="2774679"/>
            <a:ext cx="2417906" cy="276999"/>
          </a:xfrm>
          <a:prstGeom prst="rect">
            <a:avLst/>
          </a:prstGeom>
          <a:noFill/>
        </p:spPr>
        <p:txBody>
          <a:bodyPr wrap="none" rtlCol="0">
            <a:spAutoFit/>
          </a:bodyPr>
          <a:lstStyle/>
          <a:p>
            <a:r>
              <a:rPr lang="en-US" sz="1200" b="1" noProof="0" dirty="0"/>
              <a:t>TERTIARY SEAWATER SULPHATE</a:t>
            </a:r>
          </a:p>
        </p:txBody>
      </p:sp>
      <p:sp>
        <p:nvSpPr>
          <p:cNvPr id="34" name="CasellaDiTesto 33">
            <a:extLst>
              <a:ext uri="{FF2B5EF4-FFF2-40B4-BE49-F238E27FC236}">
                <a16:creationId xmlns:a16="http://schemas.microsoft.com/office/drawing/2014/main" id="{9480DC7A-E3AC-7374-0F07-B668447B05F2}"/>
              </a:ext>
            </a:extLst>
          </p:cNvPr>
          <p:cNvSpPr txBox="1"/>
          <p:nvPr/>
        </p:nvSpPr>
        <p:spPr>
          <a:xfrm>
            <a:off x="6920697" y="3681824"/>
            <a:ext cx="2714654" cy="276999"/>
          </a:xfrm>
          <a:prstGeom prst="rect">
            <a:avLst/>
          </a:prstGeom>
          <a:noFill/>
        </p:spPr>
        <p:txBody>
          <a:bodyPr wrap="none" rtlCol="0">
            <a:spAutoFit/>
          </a:bodyPr>
          <a:lstStyle/>
          <a:p>
            <a:r>
              <a:rPr lang="en-US" sz="1200" b="1" noProof="0" dirty="0"/>
              <a:t>PRESENT DAY SEAWATER SULPHATE</a:t>
            </a:r>
          </a:p>
        </p:txBody>
      </p:sp>
    </p:spTree>
    <p:extLst>
      <p:ext uri="{BB962C8B-B14F-4D97-AF65-F5344CB8AC3E}">
        <p14:creationId xmlns:p14="http://schemas.microsoft.com/office/powerpoint/2010/main" val="197564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CA856-FCFC-38BE-BBFD-9CFB9D0B6448}"/>
            </a:ext>
          </a:extLst>
        </p:cNvPr>
        <p:cNvGrpSpPr/>
        <p:nvPr/>
      </p:nvGrpSpPr>
      <p:grpSpPr>
        <a:xfrm>
          <a:off x="0" y="0"/>
          <a:ext cx="0" cy="0"/>
          <a:chOff x="0" y="0"/>
          <a:chExt cx="0" cy="0"/>
        </a:xfrm>
      </p:grpSpPr>
      <p:sp>
        <p:nvSpPr>
          <p:cNvPr id="9" name="Rettangolo con angoli in alto arrotondati 8">
            <a:extLst>
              <a:ext uri="{FF2B5EF4-FFF2-40B4-BE49-F238E27FC236}">
                <a16:creationId xmlns:a16="http://schemas.microsoft.com/office/drawing/2014/main" id="{86083B28-E0F4-0084-EE6D-7B9B049A918E}"/>
              </a:ext>
            </a:extLst>
          </p:cNvPr>
          <p:cNvSpPr/>
          <p:nvPr/>
        </p:nvSpPr>
        <p:spPr>
          <a:xfrm rot="5400000">
            <a:off x="202782" y="641923"/>
            <a:ext cx="615837" cy="1021407"/>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0" name="CasellaDiTesto 9">
            <a:extLst>
              <a:ext uri="{FF2B5EF4-FFF2-40B4-BE49-F238E27FC236}">
                <a16:creationId xmlns:a16="http://schemas.microsoft.com/office/drawing/2014/main" id="{645D280D-E42C-0A9D-79B1-0694C6A149A7}"/>
              </a:ext>
            </a:extLst>
          </p:cNvPr>
          <p:cNvSpPr txBox="1"/>
          <p:nvPr/>
        </p:nvSpPr>
        <p:spPr>
          <a:xfrm>
            <a:off x="19460" y="1009417"/>
            <a:ext cx="924123" cy="338554"/>
          </a:xfrm>
          <a:prstGeom prst="rect">
            <a:avLst/>
          </a:prstGeom>
          <a:noFill/>
        </p:spPr>
        <p:txBody>
          <a:bodyPr wrap="square">
            <a:spAutoFit/>
          </a:bodyPr>
          <a:lstStyle/>
          <a:p>
            <a:pPr algn="ctr"/>
            <a:r>
              <a:rPr lang="en-US" sz="1600" b="1" noProof="0" dirty="0">
                <a:solidFill>
                  <a:schemeClr val="bg1"/>
                </a:solidFill>
                <a:latin typeface="Aptos" panose="020B0004020202020204" pitchFamily="34" charset="0"/>
              </a:rPr>
              <a:t>δ</a:t>
            </a:r>
            <a:r>
              <a:rPr lang="en-US" sz="1600" b="1" baseline="30000" noProof="0" dirty="0">
                <a:solidFill>
                  <a:schemeClr val="bg1"/>
                </a:solidFill>
                <a:latin typeface="Aptos" panose="020B0004020202020204" pitchFamily="34" charset="0"/>
              </a:rPr>
              <a:t>87</a:t>
            </a:r>
            <a:r>
              <a:rPr lang="en-US" sz="1600" b="1" noProof="0" dirty="0">
                <a:solidFill>
                  <a:schemeClr val="bg1"/>
                </a:solidFill>
                <a:latin typeface="Aptos" panose="020B0004020202020204" pitchFamily="34" charset="0"/>
              </a:rPr>
              <a:t>Sr</a:t>
            </a:r>
            <a:endParaRPr lang="en-US" sz="1600" b="1" noProof="0" dirty="0">
              <a:solidFill>
                <a:schemeClr val="bg1"/>
              </a:solidFill>
            </a:endParaRPr>
          </a:p>
        </p:txBody>
      </p:sp>
      <p:sp>
        <p:nvSpPr>
          <p:cNvPr id="2" name="CasellaDiTesto 1">
            <a:extLst>
              <a:ext uri="{FF2B5EF4-FFF2-40B4-BE49-F238E27FC236}">
                <a16:creationId xmlns:a16="http://schemas.microsoft.com/office/drawing/2014/main" id="{F3BCE6BF-73AB-D8E6-4A41-C33B5BD11AAE}"/>
              </a:ext>
            </a:extLst>
          </p:cNvPr>
          <p:cNvSpPr txBox="1"/>
          <p:nvPr/>
        </p:nvSpPr>
        <p:spPr>
          <a:xfrm>
            <a:off x="2054942" y="1170039"/>
            <a:ext cx="2965877" cy="369332"/>
          </a:xfrm>
          <a:prstGeom prst="rect">
            <a:avLst/>
          </a:prstGeom>
          <a:noFill/>
        </p:spPr>
        <p:txBody>
          <a:bodyPr wrap="none" rtlCol="0">
            <a:spAutoFit/>
          </a:bodyPr>
          <a:lstStyle/>
          <a:p>
            <a:r>
              <a:rPr lang="en-US" baseline="30000" noProof="0" dirty="0">
                <a:latin typeface="Aptos" panose="020B0004020202020204" pitchFamily="34" charset="0"/>
              </a:rPr>
              <a:t>84</a:t>
            </a:r>
            <a:r>
              <a:rPr lang="en-US" noProof="0" dirty="0">
                <a:latin typeface="Aptos" panose="020B0004020202020204" pitchFamily="34" charset="0"/>
              </a:rPr>
              <a:t>Sr + </a:t>
            </a:r>
            <a:r>
              <a:rPr lang="en-US" baseline="30000" noProof="0" dirty="0">
                <a:latin typeface="Aptos" panose="020B0004020202020204" pitchFamily="34" charset="0"/>
              </a:rPr>
              <a:t>86</a:t>
            </a:r>
            <a:r>
              <a:rPr lang="en-US" noProof="0" dirty="0">
                <a:latin typeface="Aptos" panose="020B0004020202020204" pitchFamily="34" charset="0"/>
              </a:rPr>
              <a:t>Sr + </a:t>
            </a:r>
            <a:r>
              <a:rPr lang="en-US" baseline="30000" noProof="0" dirty="0">
                <a:latin typeface="Aptos" panose="020B0004020202020204" pitchFamily="34" charset="0"/>
              </a:rPr>
              <a:t>88</a:t>
            </a:r>
            <a:r>
              <a:rPr lang="en-US" noProof="0" dirty="0">
                <a:latin typeface="Aptos" panose="020B0004020202020204" pitchFamily="34" charset="0"/>
              </a:rPr>
              <a:t>Sr +              </a:t>
            </a:r>
            <a:r>
              <a:rPr lang="en-US" baseline="30000" noProof="0" dirty="0">
                <a:latin typeface="Aptos" panose="020B0004020202020204" pitchFamily="34" charset="0"/>
              </a:rPr>
              <a:t>87</a:t>
            </a:r>
            <a:r>
              <a:rPr lang="en-US" noProof="0" dirty="0">
                <a:latin typeface="Aptos" panose="020B0004020202020204" pitchFamily="34" charset="0"/>
              </a:rPr>
              <a:t>Sr </a:t>
            </a:r>
            <a:endParaRPr lang="en-US" noProof="0" dirty="0"/>
          </a:p>
        </p:txBody>
      </p:sp>
      <p:sp>
        <p:nvSpPr>
          <p:cNvPr id="4" name="Ovale 3">
            <a:extLst>
              <a:ext uri="{FF2B5EF4-FFF2-40B4-BE49-F238E27FC236}">
                <a16:creationId xmlns:a16="http://schemas.microsoft.com/office/drawing/2014/main" id="{35F21DA9-E03B-230F-11B1-2CCD5E80A4C3}"/>
              </a:ext>
            </a:extLst>
          </p:cNvPr>
          <p:cNvSpPr/>
          <p:nvPr/>
        </p:nvSpPr>
        <p:spPr>
          <a:xfrm>
            <a:off x="3923072" y="918615"/>
            <a:ext cx="1494502" cy="858712"/>
          </a:xfrm>
          <a:prstGeom prst="ellipse">
            <a:avLst/>
          </a:prstGeom>
          <a:noFill/>
          <a:ln>
            <a:solidFill>
              <a:srgbClr val="A3BE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CasellaDiTesto 6">
            <a:extLst>
              <a:ext uri="{FF2B5EF4-FFF2-40B4-BE49-F238E27FC236}">
                <a16:creationId xmlns:a16="http://schemas.microsoft.com/office/drawing/2014/main" id="{E4E54E04-6382-8812-2C21-2C29CA6D9BAF}"/>
              </a:ext>
            </a:extLst>
          </p:cNvPr>
          <p:cNvSpPr txBox="1"/>
          <p:nvPr/>
        </p:nvSpPr>
        <p:spPr>
          <a:xfrm>
            <a:off x="5417574" y="1178694"/>
            <a:ext cx="3858813" cy="369332"/>
          </a:xfrm>
          <a:prstGeom prst="rect">
            <a:avLst/>
          </a:prstGeom>
          <a:noFill/>
        </p:spPr>
        <p:txBody>
          <a:bodyPr wrap="none" rtlCol="0">
            <a:spAutoFit/>
          </a:bodyPr>
          <a:lstStyle/>
          <a:p>
            <a:r>
              <a:rPr lang="en-US" noProof="0">
                <a:latin typeface="Aptos" panose="020B0004020202020204" pitchFamily="34" charset="0"/>
              </a:rPr>
              <a:t>= primordial abundance     +          </a:t>
            </a:r>
            <a:r>
              <a:rPr lang="en-US" baseline="30000" noProof="0">
                <a:latin typeface="Aptos" panose="020B0004020202020204" pitchFamily="34" charset="0"/>
              </a:rPr>
              <a:t>87</a:t>
            </a:r>
            <a:r>
              <a:rPr lang="en-US" noProof="0">
                <a:latin typeface="Aptos" panose="020B0004020202020204" pitchFamily="34" charset="0"/>
              </a:rPr>
              <a:t>Rb </a:t>
            </a:r>
            <a:endParaRPr lang="en-US" noProof="0"/>
          </a:p>
        </p:txBody>
      </p:sp>
      <p:graphicFrame>
        <p:nvGraphicFramePr>
          <p:cNvPr id="16" name="Diagramma 15">
            <a:extLst>
              <a:ext uri="{FF2B5EF4-FFF2-40B4-BE49-F238E27FC236}">
                <a16:creationId xmlns:a16="http://schemas.microsoft.com/office/drawing/2014/main" id="{EE7AF26E-B4FC-F44E-F74B-6343E23423ED}"/>
              </a:ext>
            </a:extLst>
          </p:cNvPr>
          <p:cNvGraphicFramePr/>
          <p:nvPr>
            <p:extLst>
              <p:ext uri="{D42A27DB-BD31-4B8C-83A1-F6EECF244321}">
                <p14:modId xmlns:p14="http://schemas.microsoft.com/office/powerpoint/2010/main" val="1098312035"/>
              </p:ext>
            </p:extLst>
          </p:nvPr>
        </p:nvGraphicFramePr>
        <p:xfrm>
          <a:off x="3923072" y="1715227"/>
          <a:ext cx="4304251" cy="446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asellaDiTesto 17">
            <a:extLst>
              <a:ext uri="{FF2B5EF4-FFF2-40B4-BE49-F238E27FC236}">
                <a16:creationId xmlns:a16="http://schemas.microsoft.com/office/drawing/2014/main" id="{50A4EF5A-A9A9-1296-5C47-A0ACADA3159F}"/>
              </a:ext>
            </a:extLst>
          </p:cNvPr>
          <p:cNvSpPr txBox="1"/>
          <p:nvPr/>
        </p:nvSpPr>
        <p:spPr>
          <a:xfrm>
            <a:off x="4145894" y="1178694"/>
            <a:ext cx="303203" cy="369332"/>
          </a:xfrm>
          <a:prstGeom prst="rect">
            <a:avLst/>
          </a:prstGeom>
          <a:noFill/>
        </p:spPr>
        <p:txBody>
          <a:bodyPr wrap="square">
            <a:spAutoFit/>
          </a:bodyPr>
          <a:lstStyle/>
          <a:p>
            <a:r>
              <a:rPr lang="en-US" noProof="0" dirty="0">
                <a:latin typeface="Aptos" panose="020B0004020202020204" pitchFamily="34" charset="0"/>
              </a:rPr>
              <a:t>Σ </a:t>
            </a:r>
            <a:endParaRPr lang="en-US" noProof="0" dirty="0"/>
          </a:p>
        </p:txBody>
      </p:sp>
    </p:spTree>
    <p:extLst>
      <p:ext uri="{BB962C8B-B14F-4D97-AF65-F5344CB8AC3E}">
        <p14:creationId xmlns:p14="http://schemas.microsoft.com/office/powerpoint/2010/main" val="2288311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482 2.22222E-6 L 0.17097 0.00416 L 0.17097 0.00416 " pathEditMode="relative" ptsTypes="AAA">
                                      <p:cBhvr>
                                        <p:cTn id="14" dur="2000" fill="hold"/>
                                        <p:tgtEl>
                                          <p:spTgt spid="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Graphic spid="16" grpId="0">
        <p:bldAsOne/>
      </p:bldGraphic>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lemento grafico 11" descr="Saluto con riempimento a tinta unita">
            <a:extLst>
              <a:ext uri="{FF2B5EF4-FFF2-40B4-BE49-F238E27FC236}">
                <a16:creationId xmlns:a16="http://schemas.microsoft.com/office/drawing/2014/main" id="{0A6B642F-5768-04D7-8E44-FD402B11B3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427293" y="6104291"/>
            <a:ext cx="914400" cy="914400"/>
          </a:xfrm>
          <a:prstGeom prst="rect">
            <a:avLst/>
          </a:prstGeom>
        </p:spPr>
      </p:pic>
      <p:pic>
        <p:nvPicPr>
          <p:cNvPr id="21" name="Elemento grafico 20" descr="Saluto con riempimento a tinta unita">
            <a:extLst>
              <a:ext uri="{FF2B5EF4-FFF2-40B4-BE49-F238E27FC236}">
                <a16:creationId xmlns:a16="http://schemas.microsoft.com/office/drawing/2014/main" id="{7668040C-E93C-A476-0594-6B8D12B0DEF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5990" y="6104291"/>
            <a:ext cx="914400" cy="914400"/>
          </a:xfrm>
          <a:prstGeom prst="rect">
            <a:avLst/>
          </a:prstGeom>
        </p:spPr>
      </p:pic>
      <p:pic>
        <p:nvPicPr>
          <p:cNvPr id="22" name="Elemento grafico 21" descr="Saluto con riempimento a tinta unita">
            <a:extLst>
              <a:ext uri="{FF2B5EF4-FFF2-40B4-BE49-F238E27FC236}">
                <a16:creationId xmlns:a16="http://schemas.microsoft.com/office/drawing/2014/main" id="{FE31BE94-B0ED-5A7E-EB6C-2B2FF96D781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72875" y="6104291"/>
            <a:ext cx="914400" cy="914400"/>
          </a:xfrm>
          <a:prstGeom prst="rect">
            <a:avLst/>
          </a:prstGeom>
        </p:spPr>
      </p:pic>
      <p:pic>
        <p:nvPicPr>
          <p:cNvPr id="23" name="Elemento grafico 22" descr="Saluto con riempimento a tinta unita">
            <a:extLst>
              <a:ext uri="{FF2B5EF4-FFF2-40B4-BE49-F238E27FC236}">
                <a16:creationId xmlns:a16="http://schemas.microsoft.com/office/drawing/2014/main" id="{620D16FE-8B87-B9A0-57E2-FB82AA57B40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851572" y="6104291"/>
            <a:ext cx="914400" cy="914400"/>
          </a:xfrm>
          <a:prstGeom prst="rect">
            <a:avLst/>
          </a:prstGeom>
        </p:spPr>
      </p:pic>
      <p:pic>
        <p:nvPicPr>
          <p:cNvPr id="24" name="Elemento grafico 23" descr="Saluto con riempimento a tinta unita">
            <a:extLst>
              <a:ext uri="{FF2B5EF4-FFF2-40B4-BE49-F238E27FC236}">
                <a16:creationId xmlns:a16="http://schemas.microsoft.com/office/drawing/2014/main" id="{B4450659-98E4-899A-CCA3-77875C95FD7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119238" y="6104291"/>
            <a:ext cx="914400" cy="914400"/>
          </a:xfrm>
          <a:prstGeom prst="rect">
            <a:avLst/>
          </a:prstGeom>
        </p:spPr>
      </p:pic>
      <p:pic>
        <p:nvPicPr>
          <p:cNvPr id="25" name="Elemento grafico 24" descr="Saluto con riempimento a tinta unita">
            <a:extLst>
              <a:ext uri="{FF2B5EF4-FFF2-40B4-BE49-F238E27FC236}">
                <a16:creationId xmlns:a16="http://schemas.microsoft.com/office/drawing/2014/main" id="{A3B94206-0347-D9B9-6206-479D9AF65F0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7935" y="6104291"/>
            <a:ext cx="914400" cy="914400"/>
          </a:xfrm>
          <a:prstGeom prst="rect">
            <a:avLst/>
          </a:prstGeom>
        </p:spPr>
      </p:pic>
      <p:pic>
        <p:nvPicPr>
          <p:cNvPr id="26" name="Elemento grafico 25" descr="Saluto con riempimento a tinta unita">
            <a:extLst>
              <a:ext uri="{FF2B5EF4-FFF2-40B4-BE49-F238E27FC236}">
                <a16:creationId xmlns:a16="http://schemas.microsoft.com/office/drawing/2014/main" id="{DE5D0618-934A-8CE3-29FF-F2E345A96E6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64820" y="6104291"/>
            <a:ext cx="914400" cy="914400"/>
          </a:xfrm>
          <a:prstGeom prst="rect">
            <a:avLst/>
          </a:prstGeom>
        </p:spPr>
      </p:pic>
      <p:pic>
        <p:nvPicPr>
          <p:cNvPr id="27" name="Elemento grafico 26" descr="Saluto con riempimento a tinta unita">
            <a:extLst>
              <a:ext uri="{FF2B5EF4-FFF2-40B4-BE49-F238E27FC236}">
                <a16:creationId xmlns:a16="http://schemas.microsoft.com/office/drawing/2014/main" id="{9BAA9692-5AB3-22F5-8F0A-5A3C7835727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543517" y="6104291"/>
            <a:ext cx="914400" cy="914400"/>
          </a:xfrm>
          <a:prstGeom prst="rect">
            <a:avLst/>
          </a:prstGeom>
        </p:spPr>
      </p:pic>
      <p:sp>
        <p:nvSpPr>
          <p:cNvPr id="10" name="Rettangolo con angoli in alto arrotondati 9">
            <a:extLst>
              <a:ext uri="{FF2B5EF4-FFF2-40B4-BE49-F238E27FC236}">
                <a16:creationId xmlns:a16="http://schemas.microsoft.com/office/drawing/2014/main" id="{E8B6C7E0-938A-C520-5EDB-33CF3DCFEBCD}"/>
              </a:ext>
            </a:extLst>
          </p:cNvPr>
          <p:cNvSpPr/>
          <p:nvPr/>
        </p:nvSpPr>
        <p:spPr>
          <a:xfrm>
            <a:off x="9881414" y="3752132"/>
            <a:ext cx="2890685" cy="3105867"/>
          </a:xfrm>
          <a:prstGeom prst="round2SameRect">
            <a:avLst>
              <a:gd name="adj1" fmla="val 22476"/>
              <a:gd name="adj2" fmla="val 0"/>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ttangolo con angoli in alto arrotondati 4">
            <a:extLst>
              <a:ext uri="{FF2B5EF4-FFF2-40B4-BE49-F238E27FC236}">
                <a16:creationId xmlns:a16="http://schemas.microsoft.com/office/drawing/2014/main" id="{7B824E9D-949F-ED34-6218-31C86ADDB8B4}"/>
              </a:ext>
            </a:extLst>
          </p:cNvPr>
          <p:cNvSpPr/>
          <p:nvPr/>
        </p:nvSpPr>
        <p:spPr>
          <a:xfrm rot="5400000">
            <a:off x="202782" y="641923"/>
            <a:ext cx="615837" cy="1021407"/>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6" name="CasellaDiTesto 5">
            <a:extLst>
              <a:ext uri="{FF2B5EF4-FFF2-40B4-BE49-F238E27FC236}">
                <a16:creationId xmlns:a16="http://schemas.microsoft.com/office/drawing/2014/main" id="{A23E92D6-1E8F-790E-8210-4DF4D3347F77}"/>
              </a:ext>
            </a:extLst>
          </p:cNvPr>
          <p:cNvSpPr txBox="1"/>
          <p:nvPr/>
        </p:nvSpPr>
        <p:spPr>
          <a:xfrm>
            <a:off x="19460" y="1009417"/>
            <a:ext cx="924123" cy="338554"/>
          </a:xfrm>
          <a:prstGeom prst="rect">
            <a:avLst/>
          </a:prstGeom>
          <a:noFill/>
        </p:spPr>
        <p:txBody>
          <a:bodyPr wrap="square">
            <a:spAutoFit/>
          </a:bodyPr>
          <a:lstStyle/>
          <a:p>
            <a:pPr algn="ctr"/>
            <a:r>
              <a:rPr lang="en-US" sz="1600" b="1" noProof="0" dirty="0">
                <a:solidFill>
                  <a:schemeClr val="bg1"/>
                </a:solidFill>
                <a:latin typeface="Aptos" panose="020B0004020202020204" pitchFamily="34" charset="0"/>
              </a:rPr>
              <a:t>δ</a:t>
            </a:r>
            <a:r>
              <a:rPr lang="en-US" sz="1600" b="1" baseline="30000" noProof="0" dirty="0">
                <a:solidFill>
                  <a:schemeClr val="bg1"/>
                </a:solidFill>
                <a:latin typeface="Aptos" panose="020B0004020202020204" pitchFamily="34" charset="0"/>
              </a:rPr>
              <a:t>18</a:t>
            </a:r>
            <a:r>
              <a:rPr lang="en-US" sz="1600" b="1" noProof="0" dirty="0">
                <a:solidFill>
                  <a:schemeClr val="bg1"/>
                </a:solidFill>
                <a:latin typeface="Aptos" panose="020B0004020202020204" pitchFamily="34" charset="0"/>
              </a:rPr>
              <a:t>O</a:t>
            </a:r>
            <a:endParaRPr lang="en-US" sz="1600" b="1" noProof="0" dirty="0">
              <a:solidFill>
                <a:schemeClr val="bg1"/>
              </a:solidFill>
            </a:endParaRPr>
          </a:p>
        </p:txBody>
      </p:sp>
      <p:sp>
        <p:nvSpPr>
          <p:cNvPr id="7" name="Rettangolo con angoli in alto arrotondati 6">
            <a:extLst>
              <a:ext uri="{FF2B5EF4-FFF2-40B4-BE49-F238E27FC236}">
                <a16:creationId xmlns:a16="http://schemas.microsoft.com/office/drawing/2014/main" id="{67BD82EC-02FC-E407-BA06-6E3C1713CD1F}"/>
              </a:ext>
            </a:extLst>
          </p:cNvPr>
          <p:cNvSpPr/>
          <p:nvPr/>
        </p:nvSpPr>
        <p:spPr>
          <a:xfrm rot="5400000">
            <a:off x="202782" y="1649507"/>
            <a:ext cx="615837" cy="1021407"/>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8" name="CasellaDiTesto 7">
            <a:extLst>
              <a:ext uri="{FF2B5EF4-FFF2-40B4-BE49-F238E27FC236}">
                <a16:creationId xmlns:a16="http://schemas.microsoft.com/office/drawing/2014/main" id="{10E90EE8-1D7D-4CB4-1701-85FF94DC7B7C}"/>
              </a:ext>
            </a:extLst>
          </p:cNvPr>
          <p:cNvSpPr txBox="1"/>
          <p:nvPr/>
        </p:nvSpPr>
        <p:spPr>
          <a:xfrm>
            <a:off x="19460" y="2017001"/>
            <a:ext cx="924123" cy="338554"/>
          </a:xfrm>
          <a:prstGeom prst="rect">
            <a:avLst/>
          </a:prstGeom>
          <a:noFill/>
        </p:spPr>
        <p:txBody>
          <a:bodyPr wrap="square">
            <a:spAutoFit/>
          </a:bodyPr>
          <a:lstStyle/>
          <a:p>
            <a:pPr algn="ctr"/>
            <a:r>
              <a:rPr lang="en-US" sz="1600" b="1" noProof="0" dirty="0">
                <a:solidFill>
                  <a:schemeClr val="bg1"/>
                </a:solidFill>
                <a:latin typeface="Aptos" panose="020B0004020202020204" pitchFamily="34" charset="0"/>
              </a:rPr>
              <a:t>δ</a:t>
            </a:r>
            <a:r>
              <a:rPr lang="en-US" sz="1600" b="1" baseline="30000" noProof="0" dirty="0">
                <a:solidFill>
                  <a:schemeClr val="bg1"/>
                </a:solidFill>
                <a:latin typeface="Aptos" panose="020B0004020202020204" pitchFamily="34" charset="0"/>
              </a:rPr>
              <a:t>2</a:t>
            </a:r>
            <a:r>
              <a:rPr lang="en-US" sz="1600" b="1" noProof="0" dirty="0">
                <a:solidFill>
                  <a:schemeClr val="bg1"/>
                </a:solidFill>
                <a:latin typeface="Aptos" panose="020B0004020202020204" pitchFamily="34" charset="0"/>
              </a:rPr>
              <a:t>H</a:t>
            </a:r>
            <a:endParaRPr lang="en-US" sz="1600" b="1" noProof="0" dirty="0">
              <a:solidFill>
                <a:schemeClr val="bg1"/>
              </a:solidFill>
            </a:endParaRPr>
          </a:p>
        </p:txBody>
      </p:sp>
      <p:sp>
        <p:nvSpPr>
          <p:cNvPr id="29" name="Rettangolo con angoli in alto arrotondati 28">
            <a:extLst>
              <a:ext uri="{FF2B5EF4-FFF2-40B4-BE49-F238E27FC236}">
                <a16:creationId xmlns:a16="http://schemas.microsoft.com/office/drawing/2014/main" id="{84E25D2A-C288-9022-09AA-0F4AC6513524}"/>
              </a:ext>
            </a:extLst>
          </p:cNvPr>
          <p:cNvSpPr/>
          <p:nvPr/>
        </p:nvSpPr>
        <p:spPr>
          <a:xfrm>
            <a:off x="9275586" y="4670323"/>
            <a:ext cx="4102340" cy="2168719"/>
          </a:xfrm>
          <a:prstGeom prst="round2SameRect">
            <a:avLst>
              <a:gd name="adj1" fmla="val 43564"/>
              <a:gd name="adj2" fmla="val 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ttangolo con angoli in alto arrotondati 2">
            <a:extLst>
              <a:ext uri="{FF2B5EF4-FFF2-40B4-BE49-F238E27FC236}">
                <a16:creationId xmlns:a16="http://schemas.microsoft.com/office/drawing/2014/main" id="{1AAA4949-CA13-ECAF-A332-F85CD7FFD248}"/>
              </a:ext>
            </a:extLst>
          </p:cNvPr>
          <p:cNvSpPr/>
          <p:nvPr/>
        </p:nvSpPr>
        <p:spPr>
          <a:xfrm>
            <a:off x="8659932" y="5447490"/>
            <a:ext cx="4102340" cy="1410510"/>
          </a:xfrm>
          <a:prstGeom prst="round2SameRect">
            <a:avLst>
              <a:gd name="adj1" fmla="val 43564"/>
              <a:gd name="adj2" fmla="val 0"/>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Elemento grafico 13" descr="Pioggia con riempimento a tinta unita">
            <a:extLst>
              <a:ext uri="{FF2B5EF4-FFF2-40B4-BE49-F238E27FC236}">
                <a16:creationId xmlns:a16="http://schemas.microsoft.com/office/drawing/2014/main" id="{3571D370-A73A-ABFC-2B2A-082B9229BF8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21778" y="1658171"/>
            <a:ext cx="1619915" cy="1619915"/>
          </a:xfrm>
          <a:prstGeom prst="rect">
            <a:avLst/>
          </a:prstGeom>
        </p:spPr>
      </p:pic>
      <p:pic>
        <p:nvPicPr>
          <p:cNvPr id="18" name="Elemento grafico 17" descr="Neve con riempimento a tinta unita">
            <a:extLst>
              <a:ext uri="{FF2B5EF4-FFF2-40B4-BE49-F238E27FC236}">
                <a16:creationId xmlns:a16="http://schemas.microsoft.com/office/drawing/2014/main" id="{5B166C8C-DAFB-15C0-8F7E-6005E46020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492337" y="1754710"/>
            <a:ext cx="1619915" cy="1619915"/>
          </a:xfrm>
          <a:prstGeom prst="rect">
            <a:avLst/>
          </a:prstGeom>
        </p:spPr>
      </p:pic>
      <p:pic>
        <p:nvPicPr>
          <p:cNvPr id="28" name="Elemento grafico 27" descr="Pioggia con riempimento a tinta unita">
            <a:extLst>
              <a:ext uri="{FF2B5EF4-FFF2-40B4-BE49-F238E27FC236}">
                <a16:creationId xmlns:a16="http://schemas.microsoft.com/office/drawing/2014/main" id="{33ACE8A0-3B5D-C4F5-6A9A-144F3C49F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61499" y="1712648"/>
            <a:ext cx="1619915" cy="1619915"/>
          </a:xfrm>
          <a:prstGeom prst="rect">
            <a:avLst/>
          </a:prstGeom>
        </p:spPr>
      </p:pic>
      <p:cxnSp>
        <p:nvCxnSpPr>
          <p:cNvPr id="31" name="Connettore 2 30">
            <a:extLst>
              <a:ext uri="{FF2B5EF4-FFF2-40B4-BE49-F238E27FC236}">
                <a16:creationId xmlns:a16="http://schemas.microsoft.com/office/drawing/2014/main" id="{5B2D0B98-2D36-B5C7-4E9D-91ACD36D1C6F}"/>
              </a:ext>
            </a:extLst>
          </p:cNvPr>
          <p:cNvCxnSpPr>
            <a:cxnSpLocks/>
          </p:cNvCxnSpPr>
          <p:nvPr/>
        </p:nvCxnSpPr>
        <p:spPr>
          <a:xfrm flipV="1">
            <a:off x="5624052" y="3429000"/>
            <a:ext cx="0" cy="2381865"/>
          </a:xfrm>
          <a:prstGeom prst="straightConnector1">
            <a:avLst/>
          </a:prstGeom>
          <a:ln>
            <a:prstDash val="sysDash"/>
            <a:tailEnd type="triangle"/>
          </a:ln>
        </p:spPr>
        <p:style>
          <a:lnRef idx="2">
            <a:schemeClr val="dk1"/>
          </a:lnRef>
          <a:fillRef idx="0">
            <a:schemeClr val="dk1"/>
          </a:fillRef>
          <a:effectRef idx="1">
            <a:schemeClr val="dk1"/>
          </a:effectRef>
          <a:fontRef idx="minor">
            <a:schemeClr val="tx1"/>
          </a:fontRef>
        </p:style>
      </p:cxnSp>
      <p:cxnSp>
        <p:nvCxnSpPr>
          <p:cNvPr id="33" name="Connettore 2 32">
            <a:extLst>
              <a:ext uri="{FF2B5EF4-FFF2-40B4-BE49-F238E27FC236}">
                <a16:creationId xmlns:a16="http://schemas.microsoft.com/office/drawing/2014/main" id="{9C09893C-57F2-85E5-5FD9-C0CDBDB9191C}"/>
              </a:ext>
            </a:extLst>
          </p:cNvPr>
          <p:cNvCxnSpPr>
            <a:cxnSpLocks/>
          </p:cNvCxnSpPr>
          <p:nvPr/>
        </p:nvCxnSpPr>
        <p:spPr>
          <a:xfrm>
            <a:off x="6691543" y="2389968"/>
            <a:ext cx="1273277" cy="0"/>
          </a:xfrm>
          <a:prstGeom prst="straightConnector1">
            <a:avLst/>
          </a:prstGeom>
          <a:ln>
            <a:prstDash val="sysDash"/>
            <a:tailEnd type="triangle"/>
          </a:ln>
        </p:spPr>
        <p:style>
          <a:lnRef idx="2">
            <a:schemeClr val="dk1"/>
          </a:lnRef>
          <a:fillRef idx="0">
            <a:schemeClr val="dk1"/>
          </a:fillRef>
          <a:effectRef idx="1">
            <a:schemeClr val="dk1"/>
          </a:effectRef>
          <a:fontRef idx="minor">
            <a:schemeClr val="tx1"/>
          </a:fontRef>
        </p:style>
      </p:cxnSp>
      <p:cxnSp>
        <p:nvCxnSpPr>
          <p:cNvPr id="35" name="Connettore 2 34">
            <a:extLst>
              <a:ext uri="{FF2B5EF4-FFF2-40B4-BE49-F238E27FC236}">
                <a16:creationId xmlns:a16="http://schemas.microsoft.com/office/drawing/2014/main" id="{26712058-E27D-4066-3B87-323C47EF6C31}"/>
              </a:ext>
            </a:extLst>
          </p:cNvPr>
          <p:cNvCxnSpPr>
            <a:cxnSpLocks/>
          </p:cNvCxnSpPr>
          <p:nvPr/>
        </p:nvCxnSpPr>
        <p:spPr>
          <a:xfrm>
            <a:off x="9764123" y="2434446"/>
            <a:ext cx="768392" cy="0"/>
          </a:xfrm>
          <a:prstGeom prst="straightConnector1">
            <a:avLst/>
          </a:prstGeom>
          <a:ln>
            <a:prstDash val="sysDash"/>
            <a:tailEnd type="triangle"/>
          </a:ln>
        </p:spPr>
        <p:style>
          <a:lnRef idx="2">
            <a:schemeClr val="dk1"/>
          </a:lnRef>
          <a:fillRef idx="0">
            <a:schemeClr val="dk1"/>
          </a:fillRef>
          <a:effectRef idx="1">
            <a:schemeClr val="dk1"/>
          </a:effectRef>
          <a:fontRef idx="minor">
            <a:schemeClr val="tx1"/>
          </a:fontRef>
        </p:style>
      </p:cxnSp>
      <p:sp>
        <p:nvSpPr>
          <p:cNvPr id="37" name="CasellaDiTesto 36">
            <a:extLst>
              <a:ext uri="{FF2B5EF4-FFF2-40B4-BE49-F238E27FC236}">
                <a16:creationId xmlns:a16="http://schemas.microsoft.com/office/drawing/2014/main" id="{26AAD2ED-F8C8-CD6B-0BE4-17805D9BD4A9}"/>
              </a:ext>
            </a:extLst>
          </p:cNvPr>
          <p:cNvSpPr txBox="1"/>
          <p:nvPr/>
        </p:nvSpPr>
        <p:spPr>
          <a:xfrm>
            <a:off x="6756313" y="5515380"/>
            <a:ext cx="1514838" cy="646331"/>
          </a:xfrm>
          <a:prstGeom prst="rect">
            <a:avLst/>
          </a:prstGeom>
          <a:noFill/>
        </p:spPr>
        <p:txBody>
          <a:bodyPr wrap="none" rtlCol="0">
            <a:spAutoFit/>
          </a:bodyPr>
          <a:lstStyle/>
          <a:p>
            <a:pPr algn="ctr"/>
            <a:r>
              <a:rPr lang="en-US" b="1" i="1" noProof="0" dirty="0"/>
              <a:t>Ocean water</a:t>
            </a:r>
          </a:p>
          <a:p>
            <a:pPr algn="ctr"/>
            <a:r>
              <a:rPr lang="en-US" i="1" noProof="0" dirty="0">
                <a:latin typeface="Aptos" panose="020B0004020202020204" pitchFamily="34" charset="0"/>
              </a:rPr>
              <a:t>δ</a:t>
            </a:r>
            <a:r>
              <a:rPr lang="en-US" i="1" baseline="30000" noProof="0" dirty="0">
                <a:latin typeface="Aptos" panose="020B0004020202020204" pitchFamily="34" charset="0"/>
              </a:rPr>
              <a:t>18</a:t>
            </a:r>
            <a:r>
              <a:rPr lang="en-US" i="1" noProof="0" dirty="0">
                <a:latin typeface="Aptos" panose="020B0004020202020204" pitchFamily="34" charset="0"/>
              </a:rPr>
              <a:t>O = </a:t>
            </a:r>
            <a:r>
              <a:rPr lang="en-US" i="1" noProof="0" dirty="0"/>
              <a:t>0‰</a:t>
            </a:r>
          </a:p>
        </p:txBody>
      </p:sp>
      <p:sp>
        <p:nvSpPr>
          <p:cNvPr id="38" name="CasellaDiTesto 37">
            <a:extLst>
              <a:ext uri="{FF2B5EF4-FFF2-40B4-BE49-F238E27FC236}">
                <a16:creationId xmlns:a16="http://schemas.microsoft.com/office/drawing/2014/main" id="{A36EE1C9-3A2B-8E88-FF24-65A3E23E95DE}"/>
              </a:ext>
            </a:extLst>
          </p:cNvPr>
          <p:cNvSpPr txBox="1"/>
          <p:nvPr/>
        </p:nvSpPr>
        <p:spPr>
          <a:xfrm>
            <a:off x="6410698" y="3886124"/>
            <a:ext cx="1342035" cy="646331"/>
          </a:xfrm>
          <a:prstGeom prst="rect">
            <a:avLst/>
          </a:prstGeom>
          <a:noFill/>
        </p:spPr>
        <p:txBody>
          <a:bodyPr wrap="none" rtlCol="0">
            <a:spAutoFit/>
          </a:bodyPr>
          <a:lstStyle/>
          <a:p>
            <a:pPr algn="ctr"/>
            <a:r>
              <a:rPr lang="en-US" b="1" i="1" noProof="0" dirty="0"/>
              <a:t>Vapor</a:t>
            </a:r>
          </a:p>
          <a:p>
            <a:pPr algn="ctr"/>
            <a:r>
              <a:rPr lang="en-US" i="1" noProof="0" dirty="0">
                <a:latin typeface="Aptos" panose="020B0004020202020204" pitchFamily="34" charset="0"/>
              </a:rPr>
              <a:t>δ</a:t>
            </a:r>
            <a:r>
              <a:rPr lang="en-US" i="1" baseline="30000" noProof="0" dirty="0">
                <a:latin typeface="Aptos" panose="020B0004020202020204" pitchFamily="34" charset="0"/>
              </a:rPr>
              <a:t>18</a:t>
            </a:r>
            <a:r>
              <a:rPr lang="en-US" i="1" noProof="0" dirty="0">
                <a:latin typeface="Aptos" panose="020B0004020202020204" pitchFamily="34" charset="0"/>
              </a:rPr>
              <a:t>O = -9</a:t>
            </a:r>
            <a:r>
              <a:rPr lang="en-US" i="1" noProof="0" dirty="0"/>
              <a:t>‰</a:t>
            </a:r>
          </a:p>
        </p:txBody>
      </p:sp>
      <p:sp>
        <p:nvSpPr>
          <p:cNvPr id="39" name="CasellaDiTesto 38">
            <a:extLst>
              <a:ext uri="{FF2B5EF4-FFF2-40B4-BE49-F238E27FC236}">
                <a16:creationId xmlns:a16="http://schemas.microsoft.com/office/drawing/2014/main" id="{7FCFFA10-CF41-0D54-5770-1F25CEF4D697}"/>
              </a:ext>
            </a:extLst>
          </p:cNvPr>
          <p:cNvSpPr txBox="1"/>
          <p:nvPr/>
        </p:nvSpPr>
        <p:spPr>
          <a:xfrm>
            <a:off x="3972374" y="2805599"/>
            <a:ext cx="1263487" cy="646331"/>
          </a:xfrm>
          <a:prstGeom prst="rect">
            <a:avLst/>
          </a:prstGeom>
          <a:noFill/>
        </p:spPr>
        <p:txBody>
          <a:bodyPr wrap="none" rtlCol="0">
            <a:spAutoFit/>
          </a:bodyPr>
          <a:lstStyle/>
          <a:p>
            <a:pPr algn="ctr"/>
            <a:r>
              <a:rPr lang="en-US" b="1" i="1" noProof="0" dirty="0"/>
              <a:t>Rain</a:t>
            </a:r>
          </a:p>
          <a:p>
            <a:pPr algn="ctr"/>
            <a:r>
              <a:rPr lang="en-US" i="1" noProof="0" dirty="0">
                <a:latin typeface="Aptos" panose="020B0004020202020204" pitchFamily="34" charset="0"/>
              </a:rPr>
              <a:t>δ</a:t>
            </a:r>
            <a:r>
              <a:rPr lang="en-US" i="1" baseline="30000" noProof="0" dirty="0">
                <a:latin typeface="Aptos" panose="020B0004020202020204" pitchFamily="34" charset="0"/>
              </a:rPr>
              <a:t>18</a:t>
            </a:r>
            <a:r>
              <a:rPr lang="en-US" i="1" noProof="0" dirty="0">
                <a:latin typeface="Aptos" panose="020B0004020202020204" pitchFamily="34" charset="0"/>
              </a:rPr>
              <a:t>O = </a:t>
            </a:r>
            <a:r>
              <a:rPr lang="en-US" i="1" noProof="0" dirty="0"/>
              <a:t>0‰</a:t>
            </a:r>
          </a:p>
        </p:txBody>
      </p:sp>
      <p:sp>
        <p:nvSpPr>
          <p:cNvPr id="40" name="CasellaDiTesto 39">
            <a:extLst>
              <a:ext uri="{FF2B5EF4-FFF2-40B4-BE49-F238E27FC236}">
                <a16:creationId xmlns:a16="http://schemas.microsoft.com/office/drawing/2014/main" id="{554D9289-8588-4A7B-033C-9ADDEEBE3250}"/>
              </a:ext>
            </a:extLst>
          </p:cNvPr>
          <p:cNvSpPr txBox="1"/>
          <p:nvPr/>
        </p:nvSpPr>
        <p:spPr>
          <a:xfrm>
            <a:off x="6605547" y="1580132"/>
            <a:ext cx="1445268" cy="646331"/>
          </a:xfrm>
          <a:prstGeom prst="rect">
            <a:avLst/>
          </a:prstGeom>
          <a:noFill/>
        </p:spPr>
        <p:txBody>
          <a:bodyPr wrap="none" rtlCol="0">
            <a:spAutoFit/>
          </a:bodyPr>
          <a:lstStyle/>
          <a:p>
            <a:pPr algn="ctr"/>
            <a:r>
              <a:rPr lang="en-US" b="1" i="1" noProof="0" dirty="0"/>
              <a:t>Vapor</a:t>
            </a:r>
          </a:p>
          <a:p>
            <a:pPr algn="ctr"/>
            <a:r>
              <a:rPr lang="en-US" i="1" noProof="0" dirty="0">
                <a:latin typeface="Aptos" panose="020B0004020202020204" pitchFamily="34" charset="0"/>
              </a:rPr>
              <a:t>δ</a:t>
            </a:r>
            <a:r>
              <a:rPr lang="en-US" i="1" baseline="30000" noProof="0" dirty="0">
                <a:latin typeface="Aptos" panose="020B0004020202020204" pitchFamily="34" charset="0"/>
              </a:rPr>
              <a:t>18</a:t>
            </a:r>
            <a:r>
              <a:rPr lang="en-US" i="1" noProof="0" dirty="0">
                <a:latin typeface="Aptos" panose="020B0004020202020204" pitchFamily="34" charset="0"/>
              </a:rPr>
              <a:t>O = -15</a:t>
            </a:r>
            <a:r>
              <a:rPr lang="en-US" i="1" noProof="0" dirty="0"/>
              <a:t>‰</a:t>
            </a:r>
          </a:p>
        </p:txBody>
      </p:sp>
      <p:sp>
        <p:nvSpPr>
          <p:cNvPr id="41" name="CasellaDiTesto 40">
            <a:extLst>
              <a:ext uri="{FF2B5EF4-FFF2-40B4-BE49-F238E27FC236}">
                <a16:creationId xmlns:a16="http://schemas.microsoft.com/office/drawing/2014/main" id="{49AD775E-BBE8-70F5-6FE5-956579670371}"/>
              </a:ext>
            </a:extLst>
          </p:cNvPr>
          <p:cNvSpPr txBox="1"/>
          <p:nvPr/>
        </p:nvSpPr>
        <p:spPr>
          <a:xfrm>
            <a:off x="9415586" y="1539947"/>
            <a:ext cx="1465466" cy="646331"/>
          </a:xfrm>
          <a:prstGeom prst="rect">
            <a:avLst/>
          </a:prstGeom>
          <a:noFill/>
        </p:spPr>
        <p:txBody>
          <a:bodyPr wrap="none" rtlCol="0">
            <a:spAutoFit/>
          </a:bodyPr>
          <a:lstStyle/>
          <a:p>
            <a:pPr algn="ctr"/>
            <a:r>
              <a:rPr lang="en-US" b="1" i="1" noProof="0" dirty="0"/>
              <a:t>Vapor</a:t>
            </a:r>
          </a:p>
          <a:p>
            <a:pPr algn="ctr"/>
            <a:r>
              <a:rPr lang="en-US" i="1" noProof="0" dirty="0">
                <a:latin typeface="Aptos" panose="020B0004020202020204" pitchFamily="34" charset="0"/>
              </a:rPr>
              <a:t>δ</a:t>
            </a:r>
            <a:r>
              <a:rPr lang="en-US" i="1" baseline="30000" noProof="0" dirty="0">
                <a:latin typeface="Aptos" panose="020B0004020202020204" pitchFamily="34" charset="0"/>
              </a:rPr>
              <a:t>18</a:t>
            </a:r>
            <a:r>
              <a:rPr lang="en-US" i="1" noProof="0" dirty="0">
                <a:latin typeface="Aptos" panose="020B0004020202020204" pitchFamily="34" charset="0"/>
              </a:rPr>
              <a:t>O = -45</a:t>
            </a:r>
            <a:r>
              <a:rPr lang="en-US" i="1" noProof="0" dirty="0"/>
              <a:t>‰</a:t>
            </a:r>
          </a:p>
        </p:txBody>
      </p:sp>
      <p:sp>
        <p:nvSpPr>
          <p:cNvPr id="42" name="CasellaDiTesto 41">
            <a:extLst>
              <a:ext uri="{FF2B5EF4-FFF2-40B4-BE49-F238E27FC236}">
                <a16:creationId xmlns:a16="http://schemas.microsoft.com/office/drawing/2014/main" id="{968C863C-A641-DEA0-E2AF-53F83EF4E06C}"/>
              </a:ext>
            </a:extLst>
          </p:cNvPr>
          <p:cNvSpPr txBox="1"/>
          <p:nvPr/>
        </p:nvSpPr>
        <p:spPr>
          <a:xfrm>
            <a:off x="8382746" y="3105834"/>
            <a:ext cx="1342035" cy="646331"/>
          </a:xfrm>
          <a:prstGeom prst="rect">
            <a:avLst/>
          </a:prstGeom>
          <a:noFill/>
        </p:spPr>
        <p:txBody>
          <a:bodyPr wrap="none" rtlCol="0">
            <a:spAutoFit/>
          </a:bodyPr>
          <a:lstStyle/>
          <a:p>
            <a:pPr algn="ctr"/>
            <a:r>
              <a:rPr lang="en-US" b="1" i="1" noProof="0" dirty="0"/>
              <a:t>Rain</a:t>
            </a:r>
          </a:p>
          <a:p>
            <a:pPr algn="ctr"/>
            <a:r>
              <a:rPr lang="en-US" i="1" noProof="0" dirty="0">
                <a:latin typeface="Aptos" panose="020B0004020202020204" pitchFamily="34" charset="0"/>
              </a:rPr>
              <a:t>δ</a:t>
            </a:r>
            <a:r>
              <a:rPr lang="en-US" i="1" baseline="30000" noProof="0" dirty="0">
                <a:latin typeface="Aptos" panose="020B0004020202020204" pitchFamily="34" charset="0"/>
              </a:rPr>
              <a:t>18</a:t>
            </a:r>
            <a:r>
              <a:rPr lang="en-US" i="1" noProof="0" dirty="0">
                <a:latin typeface="Aptos" panose="020B0004020202020204" pitchFamily="34" charset="0"/>
              </a:rPr>
              <a:t>O = -5</a:t>
            </a:r>
            <a:r>
              <a:rPr lang="en-US" i="1" noProof="0" dirty="0"/>
              <a:t>‰</a:t>
            </a:r>
          </a:p>
        </p:txBody>
      </p:sp>
      <p:sp>
        <p:nvSpPr>
          <p:cNvPr id="43" name="CasellaDiTesto 42">
            <a:extLst>
              <a:ext uri="{FF2B5EF4-FFF2-40B4-BE49-F238E27FC236}">
                <a16:creationId xmlns:a16="http://schemas.microsoft.com/office/drawing/2014/main" id="{9F21A210-6252-1A0C-E610-6364876F328A}"/>
              </a:ext>
            </a:extLst>
          </p:cNvPr>
          <p:cNvSpPr txBox="1"/>
          <p:nvPr/>
        </p:nvSpPr>
        <p:spPr>
          <a:xfrm>
            <a:off x="10569561" y="3104436"/>
            <a:ext cx="1465466" cy="646331"/>
          </a:xfrm>
          <a:prstGeom prst="rect">
            <a:avLst/>
          </a:prstGeom>
          <a:noFill/>
        </p:spPr>
        <p:txBody>
          <a:bodyPr wrap="none" rtlCol="0">
            <a:spAutoFit/>
          </a:bodyPr>
          <a:lstStyle/>
          <a:p>
            <a:pPr algn="ctr"/>
            <a:r>
              <a:rPr lang="en-US" b="1" i="1" noProof="0" dirty="0"/>
              <a:t>Snow</a:t>
            </a:r>
          </a:p>
          <a:p>
            <a:pPr algn="ctr"/>
            <a:r>
              <a:rPr lang="en-US" i="1" noProof="0" dirty="0">
                <a:latin typeface="Aptos" panose="020B0004020202020204" pitchFamily="34" charset="0"/>
              </a:rPr>
              <a:t>δ</a:t>
            </a:r>
            <a:r>
              <a:rPr lang="en-US" i="1" baseline="30000" noProof="0" dirty="0">
                <a:latin typeface="Aptos" panose="020B0004020202020204" pitchFamily="34" charset="0"/>
              </a:rPr>
              <a:t>18</a:t>
            </a:r>
            <a:r>
              <a:rPr lang="en-US" i="1" noProof="0" dirty="0">
                <a:latin typeface="Aptos" panose="020B0004020202020204" pitchFamily="34" charset="0"/>
              </a:rPr>
              <a:t>O = -30</a:t>
            </a:r>
            <a:r>
              <a:rPr lang="en-US" i="1" noProof="0" dirty="0"/>
              <a:t>‰</a:t>
            </a:r>
          </a:p>
        </p:txBody>
      </p:sp>
      <p:sp>
        <p:nvSpPr>
          <p:cNvPr id="44" name="CasellaDiTesto 43">
            <a:extLst>
              <a:ext uri="{FF2B5EF4-FFF2-40B4-BE49-F238E27FC236}">
                <a16:creationId xmlns:a16="http://schemas.microsoft.com/office/drawing/2014/main" id="{C3AEE379-0145-A830-A971-9F36221217D3}"/>
              </a:ext>
            </a:extLst>
          </p:cNvPr>
          <p:cNvSpPr txBox="1"/>
          <p:nvPr/>
        </p:nvSpPr>
        <p:spPr>
          <a:xfrm>
            <a:off x="10321027" y="5977045"/>
            <a:ext cx="780150" cy="369332"/>
          </a:xfrm>
          <a:prstGeom prst="rect">
            <a:avLst/>
          </a:prstGeom>
          <a:noFill/>
        </p:spPr>
        <p:txBody>
          <a:bodyPr wrap="none" rtlCol="0">
            <a:spAutoFit/>
          </a:bodyPr>
          <a:lstStyle/>
          <a:p>
            <a:pPr algn="ctr"/>
            <a:r>
              <a:rPr lang="en-US" b="1" noProof="0" dirty="0"/>
              <a:t>LAND</a:t>
            </a:r>
          </a:p>
        </p:txBody>
      </p:sp>
      <p:sp>
        <p:nvSpPr>
          <p:cNvPr id="45" name="CasellaDiTesto 44">
            <a:extLst>
              <a:ext uri="{FF2B5EF4-FFF2-40B4-BE49-F238E27FC236}">
                <a16:creationId xmlns:a16="http://schemas.microsoft.com/office/drawing/2014/main" id="{FAFF63D7-1B65-A575-EE2D-322F7877876C}"/>
              </a:ext>
            </a:extLst>
          </p:cNvPr>
          <p:cNvSpPr txBox="1"/>
          <p:nvPr/>
        </p:nvSpPr>
        <p:spPr>
          <a:xfrm>
            <a:off x="11052481" y="4024624"/>
            <a:ext cx="548548" cy="369332"/>
          </a:xfrm>
          <a:prstGeom prst="rect">
            <a:avLst/>
          </a:prstGeom>
          <a:noFill/>
        </p:spPr>
        <p:txBody>
          <a:bodyPr wrap="none" rtlCol="0">
            <a:spAutoFit/>
          </a:bodyPr>
          <a:lstStyle/>
          <a:p>
            <a:pPr algn="ctr"/>
            <a:r>
              <a:rPr lang="en-US" b="1" noProof="0" dirty="0"/>
              <a:t>ICE</a:t>
            </a:r>
          </a:p>
        </p:txBody>
      </p:sp>
      <p:sp>
        <p:nvSpPr>
          <p:cNvPr id="46" name="CasellaDiTesto 45">
            <a:extLst>
              <a:ext uri="{FF2B5EF4-FFF2-40B4-BE49-F238E27FC236}">
                <a16:creationId xmlns:a16="http://schemas.microsoft.com/office/drawing/2014/main" id="{08B566C0-E25E-F01D-2625-67C9669371C9}"/>
              </a:ext>
            </a:extLst>
          </p:cNvPr>
          <p:cNvSpPr txBox="1"/>
          <p:nvPr/>
        </p:nvSpPr>
        <p:spPr>
          <a:xfrm>
            <a:off x="5760576" y="5541983"/>
            <a:ext cx="761747" cy="369332"/>
          </a:xfrm>
          <a:prstGeom prst="rect">
            <a:avLst/>
          </a:prstGeom>
          <a:noFill/>
        </p:spPr>
        <p:txBody>
          <a:bodyPr wrap="none" rtlCol="0">
            <a:spAutoFit/>
          </a:bodyPr>
          <a:lstStyle/>
          <a:p>
            <a:r>
              <a:rPr lang="en-US" noProof="0" dirty="0"/>
              <a:t>H</a:t>
            </a:r>
            <a:r>
              <a:rPr lang="en-US" baseline="-25000" noProof="0" dirty="0"/>
              <a:t>2</a:t>
            </a:r>
            <a:r>
              <a:rPr lang="en-US" b="1" baseline="30000" noProof="0" dirty="0">
                <a:solidFill>
                  <a:schemeClr val="accent1">
                    <a:lumMod val="60000"/>
                    <a:lumOff val="40000"/>
                  </a:schemeClr>
                </a:solidFill>
              </a:rPr>
              <a:t>16</a:t>
            </a:r>
            <a:r>
              <a:rPr lang="en-US" b="1" noProof="0" dirty="0">
                <a:solidFill>
                  <a:schemeClr val="accent1">
                    <a:lumMod val="60000"/>
                    <a:lumOff val="40000"/>
                  </a:schemeClr>
                </a:solidFill>
              </a:rPr>
              <a:t>O</a:t>
            </a:r>
          </a:p>
        </p:txBody>
      </p:sp>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DE713EDF-815B-F26B-DA5C-296D2EE9EE4C}"/>
                  </a:ext>
                </a:extLst>
              </p:cNvPr>
              <p:cNvSpPr txBox="1"/>
              <p:nvPr/>
            </p:nvSpPr>
            <p:spPr>
              <a:xfrm>
                <a:off x="2335527" y="984192"/>
                <a:ext cx="1303434" cy="489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noProof="0" smtClean="0">
                          <a:solidFill>
                            <a:schemeClr val="bg1">
                              <a:lumMod val="65000"/>
                            </a:schemeClr>
                          </a:solidFill>
                          <a:latin typeface="Cambria Math" panose="02040503050406030204" pitchFamily="18" charset="0"/>
                        </a:rPr>
                        <m:t>𝑹</m:t>
                      </m:r>
                      <m:r>
                        <a:rPr lang="en-US" sz="1600" b="1" i="1" noProof="0" smtClean="0">
                          <a:solidFill>
                            <a:schemeClr val="bg1">
                              <a:lumMod val="65000"/>
                            </a:schemeClr>
                          </a:solidFill>
                          <a:latin typeface="Cambria Math" panose="02040503050406030204" pitchFamily="18" charset="0"/>
                        </a:rPr>
                        <m:t>= </m:t>
                      </m:r>
                      <m:f>
                        <m:fPr>
                          <m:ctrlPr>
                            <a:rPr lang="en-US" sz="1600" b="1" i="1" noProof="0" smtClean="0">
                              <a:solidFill>
                                <a:schemeClr val="bg1">
                                  <a:lumMod val="65000"/>
                                </a:schemeClr>
                              </a:solidFill>
                              <a:latin typeface="Cambria Math" panose="02040503050406030204" pitchFamily="18" charset="0"/>
                            </a:rPr>
                          </m:ctrlPr>
                        </m:fPr>
                        <m:num>
                          <m:r>
                            <a:rPr lang="en-US" sz="1600" b="1" i="1" baseline="30000" noProof="0" smtClean="0">
                              <a:solidFill>
                                <a:schemeClr val="bg1">
                                  <a:lumMod val="65000"/>
                                </a:schemeClr>
                              </a:solidFill>
                              <a:latin typeface="Cambria Math" panose="02040503050406030204" pitchFamily="18" charset="0"/>
                            </a:rPr>
                            <m:t>𝟏𝟖</m:t>
                          </m:r>
                          <m:r>
                            <a:rPr lang="en-US" sz="1600" b="1" i="1" noProof="0" smtClean="0">
                              <a:solidFill>
                                <a:schemeClr val="bg1">
                                  <a:lumMod val="65000"/>
                                </a:schemeClr>
                              </a:solidFill>
                              <a:latin typeface="Cambria Math" panose="02040503050406030204" pitchFamily="18" charset="0"/>
                            </a:rPr>
                            <m:t>𝑶</m:t>
                          </m:r>
                          <m:r>
                            <a:rPr lang="en-US" sz="1600" b="1" i="1" baseline="-25000" noProof="0" smtClean="0">
                              <a:solidFill>
                                <a:schemeClr val="bg1">
                                  <a:lumMod val="65000"/>
                                </a:schemeClr>
                              </a:solidFill>
                              <a:latin typeface="Cambria Math" panose="02040503050406030204" pitchFamily="18" charset="0"/>
                            </a:rPr>
                            <m:t>𝒔𝒂𝒎𝒑𝒍𝒆</m:t>
                          </m:r>
                        </m:num>
                        <m:den>
                          <m:r>
                            <a:rPr lang="en-US" sz="1600" b="1" i="1" baseline="30000" noProof="0" smtClean="0">
                              <a:solidFill>
                                <a:schemeClr val="bg1">
                                  <a:lumMod val="65000"/>
                                </a:schemeClr>
                              </a:solidFill>
                              <a:latin typeface="Cambria Math" panose="02040503050406030204" pitchFamily="18" charset="0"/>
                            </a:rPr>
                            <m:t>𝟏𝟔</m:t>
                          </m:r>
                          <m:r>
                            <a:rPr lang="en-US" sz="1600" b="1" i="1" noProof="0" smtClean="0">
                              <a:solidFill>
                                <a:schemeClr val="bg1">
                                  <a:lumMod val="65000"/>
                                </a:schemeClr>
                              </a:solidFill>
                              <a:latin typeface="Cambria Math" panose="02040503050406030204" pitchFamily="18" charset="0"/>
                            </a:rPr>
                            <m:t>𝑶</m:t>
                          </m:r>
                          <m:r>
                            <a:rPr lang="en-US" sz="1600" b="1" i="1" baseline="-25000" noProof="0" smtClean="0">
                              <a:solidFill>
                                <a:schemeClr val="bg1">
                                  <a:lumMod val="65000"/>
                                </a:schemeClr>
                              </a:solidFill>
                              <a:latin typeface="Cambria Math" panose="02040503050406030204" pitchFamily="18" charset="0"/>
                            </a:rPr>
                            <m:t>𝒔𝒂𝒎𝒑𝒍𝒆</m:t>
                          </m:r>
                        </m:den>
                      </m:f>
                    </m:oMath>
                  </m:oMathPara>
                </a14:m>
                <a:endParaRPr lang="en-US" sz="1600" b="1" noProof="0" dirty="0">
                  <a:solidFill>
                    <a:schemeClr val="bg1">
                      <a:lumMod val="65000"/>
                    </a:schemeClr>
                  </a:solidFill>
                </a:endParaRPr>
              </a:p>
            </p:txBody>
          </p:sp>
        </mc:Choice>
        <mc:Fallback xmlns="">
          <p:sp>
            <p:nvSpPr>
              <p:cNvPr id="48" name="CasellaDiTesto 47">
                <a:extLst>
                  <a:ext uri="{FF2B5EF4-FFF2-40B4-BE49-F238E27FC236}">
                    <a16:creationId xmlns:a16="http://schemas.microsoft.com/office/drawing/2014/main" id="{DE713EDF-815B-F26B-DA5C-296D2EE9EE4C}"/>
                  </a:ext>
                </a:extLst>
              </p:cNvPr>
              <p:cNvSpPr txBox="1">
                <a:spLocks noRot="1" noChangeAspect="1" noMove="1" noResize="1" noEditPoints="1" noAdjustHandles="1" noChangeArrowheads="1" noChangeShapeType="1" noTextEdit="1"/>
              </p:cNvSpPr>
              <p:nvPr/>
            </p:nvSpPr>
            <p:spPr>
              <a:xfrm>
                <a:off x="2335527" y="984192"/>
                <a:ext cx="1303434" cy="489749"/>
              </a:xfrm>
              <a:prstGeom prst="rect">
                <a:avLst/>
              </a:prstGeom>
              <a:blipFill>
                <a:blip r:embed="rId5"/>
                <a:stretch>
                  <a:fillRect b="-8642"/>
                </a:stretch>
              </a:blipFill>
            </p:spPr>
            <p:txBody>
              <a:bodyPr/>
              <a:lstStyle/>
              <a:p>
                <a:r>
                  <a:rPr lang="en-GB">
                    <a:noFill/>
                  </a:rPr>
                  <a:t> </a:t>
                </a:r>
              </a:p>
            </p:txBody>
          </p:sp>
        </mc:Fallback>
      </mc:AlternateContent>
      <p:sp>
        <p:nvSpPr>
          <p:cNvPr id="49" name="CasellaDiTesto 48">
            <a:extLst>
              <a:ext uri="{FF2B5EF4-FFF2-40B4-BE49-F238E27FC236}">
                <a16:creationId xmlns:a16="http://schemas.microsoft.com/office/drawing/2014/main" id="{D697C289-AFA0-74FC-BF5D-6E7129A324E0}"/>
              </a:ext>
            </a:extLst>
          </p:cNvPr>
          <p:cNvSpPr txBox="1"/>
          <p:nvPr/>
        </p:nvSpPr>
        <p:spPr>
          <a:xfrm>
            <a:off x="2335527" y="453840"/>
            <a:ext cx="1303177" cy="338554"/>
          </a:xfrm>
          <a:prstGeom prst="rect">
            <a:avLst/>
          </a:prstGeom>
          <a:noFill/>
        </p:spPr>
        <p:txBody>
          <a:bodyPr wrap="none" rtlCol="0">
            <a:spAutoFit/>
          </a:bodyPr>
          <a:lstStyle/>
          <a:p>
            <a:r>
              <a:rPr lang="en-US" sz="1600" b="1" noProof="0" dirty="0">
                <a:solidFill>
                  <a:schemeClr val="bg1">
                    <a:lumMod val="65000"/>
                  </a:schemeClr>
                </a:solidFill>
              </a:rPr>
              <a:t>Isotopic ratio</a:t>
            </a:r>
          </a:p>
        </p:txBody>
      </p:sp>
      <p:sp>
        <p:nvSpPr>
          <p:cNvPr id="50" name="Parentesi quadra aperta 49">
            <a:extLst>
              <a:ext uri="{FF2B5EF4-FFF2-40B4-BE49-F238E27FC236}">
                <a16:creationId xmlns:a16="http://schemas.microsoft.com/office/drawing/2014/main" id="{11E519D1-3536-EC3F-D232-4C4456258054}"/>
              </a:ext>
            </a:extLst>
          </p:cNvPr>
          <p:cNvSpPr/>
          <p:nvPr/>
        </p:nvSpPr>
        <p:spPr>
          <a:xfrm>
            <a:off x="2175491" y="453841"/>
            <a:ext cx="160036" cy="1126291"/>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dirty="0"/>
          </a:p>
        </p:txBody>
      </p:sp>
      <p:sp>
        <p:nvSpPr>
          <p:cNvPr id="51" name="Parentesi quadra aperta 50">
            <a:extLst>
              <a:ext uri="{FF2B5EF4-FFF2-40B4-BE49-F238E27FC236}">
                <a16:creationId xmlns:a16="http://schemas.microsoft.com/office/drawing/2014/main" id="{D5F23655-F1CE-3BA3-D344-9616012EEA08}"/>
              </a:ext>
            </a:extLst>
          </p:cNvPr>
          <p:cNvSpPr/>
          <p:nvPr/>
        </p:nvSpPr>
        <p:spPr>
          <a:xfrm flipH="1">
            <a:off x="3671639" y="453840"/>
            <a:ext cx="160036" cy="1126292"/>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dirty="0"/>
          </a:p>
        </p:txBody>
      </p:sp>
      <p:sp>
        <p:nvSpPr>
          <p:cNvPr id="52" name="CasellaDiTesto 51">
            <a:extLst>
              <a:ext uri="{FF2B5EF4-FFF2-40B4-BE49-F238E27FC236}">
                <a16:creationId xmlns:a16="http://schemas.microsoft.com/office/drawing/2014/main" id="{85962431-C74B-5445-553F-2F9DBDD996C6}"/>
              </a:ext>
            </a:extLst>
          </p:cNvPr>
          <p:cNvSpPr txBox="1"/>
          <p:nvPr/>
        </p:nvSpPr>
        <p:spPr>
          <a:xfrm>
            <a:off x="4208833" y="3514543"/>
            <a:ext cx="761747" cy="369332"/>
          </a:xfrm>
          <a:prstGeom prst="rect">
            <a:avLst/>
          </a:prstGeom>
          <a:noFill/>
        </p:spPr>
        <p:txBody>
          <a:bodyPr wrap="none" rtlCol="0">
            <a:spAutoFit/>
          </a:bodyPr>
          <a:lstStyle/>
          <a:p>
            <a:r>
              <a:rPr lang="en-US" noProof="0" dirty="0"/>
              <a:t>H</a:t>
            </a:r>
            <a:r>
              <a:rPr lang="en-US" baseline="-25000" noProof="0" dirty="0"/>
              <a:t>2</a:t>
            </a:r>
            <a:r>
              <a:rPr lang="en-US" b="1" baseline="30000" noProof="0" dirty="0">
                <a:solidFill>
                  <a:srgbClr val="FF0000"/>
                </a:solidFill>
              </a:rPr>
              <a:t>18</a:t>
            </a:r>
            <a:r>
              <a:rPr lang="en-US" b="1" noProof="0" dirty="0">
                <a:solidFill>
                  <a:srgbClr val="FF0000"/>
                </a:solidFill>
              </a:rPr>
              <a:t>O</a:t>
            </a:r>
          </a:p>
        </p:txBody>
      </p:sp>
      <p:cxnSp>
        <p:nvCxnSpPr>
          <p:cNvPr id="53" name="Connettore 2 52">
            <a:extLst>
              <a:ext uri="{FF2B5EF4-FFF2-40B4-BE49-F238E27FC236}">
                <a16:creationId xmlns:a16="http://schemas.microsoft.com/office/drawing/2014/main" id="{DB32A660-1083-639E-4A03-8530A511A27C}"/>
              </a:ext>
            </a:extLst>
          </p:cNvPr>
          <p:cNvCxnSpPr>
            <a:cxnSpLocks/>
          </p:cNvCxnSpPr>
          <p:nvPr/>
        </p:nvCxnSpPr>
        <p:spPr>
          <a:xfrm>
            <a:off x="5425943" y="3456680"/>
            <a:ext cx="0" cy="2381865"/>
          </a:xfrm>
          <a:prstGeom prst="straightConnector1">
            <a:avLst/>
          </a:prstGeom>
          <a:ln>
            <a:prstDash val="sysDash"/>
            <a:tailEnd type="triangle"/>
          </a:ln>
        </p:spPr>
        <p:style>
          <a:lnRef idx="2">
            <a:schemeClr val="dk1"/>
          </a:lnRef>
          <a:fillRef idx="0">
            <a:schemeClr val="dk1"/>
          </a:fillRef>
          <a:effectRef idx="1">
            <a:schemeClr val="dk1"/>
          </a:effectRef>
          <a:fontRef idx="minor">
            <a:schemeClr val="tx1"/>
          </a:fontRef>
        </p:style>
      </p:cxnSp>
      <p:pic>
        <p:nvPicPr>
          <p:cNvPr id="2" name="Picture 6">
            <a:extLst>
              <a:ext uri="{FF2B5EF4-FFF2-40B4-BE49-F238E27FC236}">
                <a16:creationId xmlns:a16="http://schemas.microsoft.com/office/drawing/2014/main" id="{EE2F6ECD-23E9-1A0D-5E1E-7D1E8F032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00664 -0.00277 L -0.00664 -0.28101 L -0.00664 -0.28078 " pathEditMode="relative" rAng="0" ptsTypes="AAA">
                                      <p:cBhvr>
                                        <p:cTn id="11" dur="2000" fill="hold"/>
                                        <p:tgtEl>
                                          <p:spTgt spid="46"/>
                                        </p:tgtEl>
                                        <p:attrNameLst>
                                          <p:attrName>ppt_x</p:attrName>
                                          <p:attrName>ppt_y</p:attrName>
                                        </p:attrNameLst>
                                      </p:cBhvr>
                                      <p:rCtr x="0" y="-13912"/>
                                    </p:animMotion>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par>
                          <p:cTn id="36" fill="hold">
                            <p:stCondLst>
                              <p:cond delay="3500"/>
                            </p:stCondLst>
                            <p:childTnLst>
                              <p:par>
                                <p:cTn id="37" presetID="0" presetClass="path" presetSubtype="0" accel="50000" decel="50000" fill="hold" grpId="1" nodeType="afterEffect">
                                  <p:stCondLst>
                                    <p:cond delay="0"/>
                                  </p:stCondLst>
                                  <p:childTnLst>
                                    <p:animMotion origin="layout" path="M 0.00026 0.02778 L 0.00026 0.28403 L 0.00026 0.28403 " pathEditMode="relative" ptsTypes="AAA">
                                      <p:cBhvr>
                                        <p:cTn id="38" dur="2000" fill="hold"/>
                                        <p:tgtEl>
                                          <p:spTgt spid="52"/>
                                        </p:tgtEl>
                                        <p:attrNameLst>
                                          <p:attrName>ppt_x</p:attrName>
                                          <p:attrName>ppt_y</p:attrName>
                                        </p:attrNameLst>
                                      </p:cBhvr>
                                    </p:animMotion>
                                  </p:childTnLst>
                                </p:cTn>
                              </p:par>
                              <p:par>
                                <p:cTn id="39" presetID="10"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6" grpId="0"/>
      <p:bldP spid="46" grpId="1"/>
      <p:bldP spid="48" grpId="0"/>
      <p:bldP spid="49" grpId="0"/>
      <p:bldP spid="50" grpId="0" animBg="1"/>
      <p:bldP spid="51" grpId="0" animBg="1"/>
      <p:bldP spid="52" grpId="0"/>
      <p:bldP spid="52"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0D1DF4-6088-8012-BCEC-6E4216F8E98C}"/>
              </a:ext>
            </a:extLst>
          </p:cNvPr>
          <p:cNvSpPr/>
          <p:nvPr/>
        </p:nvSpPr>
        <p:spPr>
          <a:xfrm>
            <a:off x="0" y="257065"/>
            <a:ext cx="12192000" cy="2133600"/>
          </a:xfrm>
          <a:prstGeom prst="rect">
            <a:avLst/>
          </a:prstGeom>
          <a:solidFill>
            <a:schemeClr val="bg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Immagine 8">
            <a:extLst>
              <a:ext uri="{FF2B5EF4-FFF2-40B4-BE49-F238E27FC236}">
                <a16:creationId xmlns:a16="http://schemas.microsoft.com/office/drawing/2014/main" id="{CA1B45FA-15D6-D973-433C-3EFF6B5F4748}"/>
              </a:ext>
            </a:extLst>
          </p:cNvPr>
          <p:cNvPicPr>
            <a:picLocks noChangeAspect="1"/>
          </p:cNvPicPr>
          <p:nvPr/>
        </p:nvPicPr>
        <p:blipFill>
          <a:blip r:embed="rId3">
            <a:alphaModFix amt="85000"/>
          </a:blip>
          <a:stretch>
            <a:fillRect/>
          </a:stretch>
        </p:blipFill>
        <p:spPr>
          <a:xfrm>
            <a:off x="2052637" y="585130"/>
            <a:ext cx="8086725" cy="1419225"/>
          </a:xfrm>
          <a:prstGeom prst="rect">
            <a:avLst/>
          </a:prstGeom>
        </p:spPr>
      </p:pic>
    </p:spTree>
    <p:extLst>
      <p:ext uri="{BB962C8B-B14F-4D97-AF65-F5344CB8AC3E}">
        <p14:creationId xmlns:p14="http://schemas.microsoft.com/office/powerpoint/2010/main" val="126570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42B6A-A986-DBD2-47D3-352FF7AA440E}"/>
            </a:ext>
          </a:extLst>
        </p:cNvPr>
        <p:cNvGrpSpPr/>
        <p:nvPr/>
      </p:nvGrpSpPr>
      <p:grpSpPr>
        <a:xfrm>
          <a:off x="0" y="0"/>
          <a:ext cx="0" cy="0"/>
          <a:chOff x="0" y="0"/>
          <a:chExt cx="0" cy="0"/>
        </a:xfrm>
      </p:grpSpPr>
      <p:pic>
        <p:nvPicPr>
          <p:cNvPr id="15" name="Immagine 14">
            <a:extLst>
              <a:ext uri="{FF2B5EF4-FFF2-40B4-BE49-F238E27FC236}">
                <a16:creationId xmlns:a16="http://schemas.microsoft.com/office/drawing/2014/main" id="{79A8E375-3780-FF9B-5E90-9597F3D41AC1}"/>
              </a:ext>
            </a:extLst>
          </p:cNvPr>
          <p:cNvPicPr>
            <a:picLocks noChangeAspect="1"/>
          </p:cNvPicPr>
          <p:nvPr/>
        </p:nvPicPr>
        <p:blipFill>
          <a:blip r:embed="rId3"/>
          <a:srcRect l="8220" b="13918"/>
          <a:stretch/>
        </p:blipFill>
        <p:spPr>
          <a:xfrm>
            <a:off x="370" y="3683233"/>
            <a:ext cx="3930409" cy="3174767"/>
          </a:xfrm>
          <a:prstGeom prst="rect">
            <a:avLst/>
          </a:prstGeom>
        </p:spPr>
      </p:pic>
      <p:sp>
        <p:nvSpPr>
          <p:cNvPr id="17" name="CasellaDiTesto 16">
            <a:extLst>
              <a:ext uri="{FF2B5EF4-FFF2-40B4-BE49-F238E27FC236}">
                <a16:creationId xmlns:a16="http://schemas.microsoft.com/office/drawing/2014/main" id="{2D8FABF8-5C0E-8895-5409-6FBD48FA0668}"/>
              </a:ext>
            </a:extLst>
          </p:cNvPr>
          <p:cNvSpPr txBox="1"/>
          <p:nvPr/>
        </p:nvSpPr>
        <p:spPr>
          <a:xfrm>
            <a:off x="1199456" y="581652"/>
            <a:ext cx="9228595" cy="1010341"/>
          </a:xfrm>
          <a:prstGeom prst="rect">
            <a:avLst/>
          </a:prstGeom>
          <a:noFill/>
        </p:spPr>
        <p:txBody>
          <a:bodyPr wrap="square">
            <a:spAutoFit/>
          </a:bodyPr>
          <a:lstStyle/>
          <a:p>
            <a:pPr algn="ctr">
              <a:lnSpc>
                <a:spcPct val="150000"/>
              </a:lnSpc>
            </a:pPr>
            <a:r>
              <a:rPr lang="en-US" sz="4400" noProof="0" dirty="0"/>
              <a:t>Applications:</a:t>
            </a:r>
          </a:p>
        </p:txBody>
      </p:sp>
      <p:sp>
        <p:nvSpPr>
          <p:cNvPr id="22" name="Esagono 21">
            <a:extLst>
              <a:ext uri="{FF2B5EF4-FFF2-40B4-BE49-F238E27FC236}">
                <a16:creationId xmlns:a16="http://schemas.microsoft.com/office/drawing/2014/main" id="{0F238A48-6131-E8E3-B657-95EDAC30CA31}"/>
              </a:ext>
            </a:extLst>
          </p:cNvPr>
          <p:cNvSpPr/>
          <p:nvPr/>
        </p:nvSpPr>
        <p:spPr>
          <a:xfrm>
            <a:off x="2126231" y="5100041"/>
            <a:ext cx="988291" cy="870527"/>
          </a:xfrm>
          <a:prstGeom prst="hexagon">
            <a:avLst/>
          </a:prstGeom>
          <a:solidFill>
            <a:srgbClr val="B41D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Esagono 23">
            <a:extLst>
              <a:ext uri="{FF2B5EF4-FFF2-40B4-BE49-F238E27FC236}">
                <a16:creationId xmlns:a16="http://schemas.microsoft.com/office/drawing/2014/main" id="{8EB65D1B-64E0-C1A3-8969-87763A42B640}"/>
              </a:ext>
            </a:extLst>
          </p:cNvPr>
          <p:cNvSpPr/>
          <p:nvPr/>
        </p:nvSpPr>
        <p:spPr>
          <a:xfrm>
            <a:off x="1300921" y="5552783"/>
            <a:ext cx="988291" cy="870527"/>
          </a:xfrm>
          <a:prstGeom prst="hexagon">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CasellaDiTesto 24">
            <a:extLst>
              <a:ext uri="{FF2B5EF4-FFF2-40B4-BE49-F238E27FC236}">
                <a16:creationId xmlns:a16="http://schemas.microsoft.com/office/drawing/2014/main" id="{0E045C06-9A77-7E64-FAB4-F20014F816AA}"/>
              </a:ext>
            </a:extLst>
          </p:cNvPr>
          <p:cNvSpPr txBox="1"/>
          <p:nvPr/>
        </p:nvSpPr>
        <p:spPr>
          <a:xfrm>
            <a:off x="5282119" y="2566329"/>
            <a:ext cx="6726797" cy="646331"/>
          </a:xfrm>
          <a:prstGeom prst="rect">
            <a:avLst/>
          </a:prstGeom>
          <a:noFill/>
        </p:spPr>
        <p:txBody>
          <a:bodyPr wrap="square" rtlCol="0">
            <a:spAutoFit/>
          </a:bodyPr>
          <a:lstStyle/>
          <a:p>
            <a:r>
              <a:rPr lang="en-US" sz="2200" noProof="0" dirty="0">
                <a:cs typeface="Dreaming Outloud Pro" panose="020F0502020204030204" pitchFamily="66" charset="0"/>
              </a:rPr>
              <a:t>Soil and tomatoes: organic vs conventional</a:t>
            </a:r>
          </a:p>
          <a:p>
            <a:r>
              <a:rPr lang="en-US" sz="1400" noProof="0" dirty="0"/>
              <a:t>DOI: 10.1016/j.foodchem.2020.126426</a:t>
            </a:r>
            <a:endParaRPr lang="en-US" sz="1400" noProof="0" dirty="0">
              <a:cs typeface="Dreaming Outloud Pro" panose="020F0502020204030204" pitchFamily="66" charset="0"/>
            </a:endParaRPr>
          </a:p>
        </p:txBody>
      </p:sp>
      <p:sp>
        <p:nvSpPr>
          <p:cNvPr id="26" name="CasellaDiTesto 25">
            <a:extLst>
              <a:ext uri="{FF2B5EF4-FFF2-40B4-BE49-F238E27FC236}">
                <a16:creationId xmlns:a16="http://schemas.microsoft.com/office/drawing/2014/main" id="{AEA28CC3-629F-CAF7-459E-E79603F24853}"/>
              </a:ext>
            </a:extLst>
          </p:cNvPr>
          <p:cNvSpPr txBox="1"/>
          <p:nvPr/>
        </p:nvSpPr>
        <p:spPr>
          <a:xfrm>
            <a:off x="5282119" y="3830748"/>
            <a:ext cx="6527260" cy="646331"/>
          </a:xfrm>
          <a:prstGeom prst="rect">
            <a:avLst/>
          </a:prstGeom>
          <a:noFill/>
        </p:spPr>
        <p:txBody>
          <a:bodyPr wrap="square" rtlCol="0">
            <a:spAutoFit/>
          </a:bodyPr>
          <a:lstStyle/>
          <a:p>
            <a:r>
              <a:rPr lang="en-US" sz="2200" noProof="0" dirty="0"/>
              <a:t>Strontium for the study of the interaction soil-apple </a:t>
            </a:r>
            <a:r>
              <a:rPr lang="en-US" sz="1400" noProof="0" dirty="0"/>
              <a:t>DOI: 10.1002/jsfa.10399; DOI: 10.1021/acs.jafc.8b02604</a:t>
            </a:r>
            <a:endParaRPr lang="en-US" sz="1400" noProof="0" dirty="0">
              <a:cs typeface="Dreaming Outloud Pro" panose="020F0502020204030204" pitchFamily="66" charset="0"/>
            </a:endParaRPr>
          </a:p>
        </p:txBody>
      </p:sp>
      <p:sp>
        <p:nvSpPr>
          <p:cNvPr id="27" name="CasellaDiTesto 26">
            <a:extLst>
              <a:ext uri="{FF2B5EF4-FFF2-40B4-BE49-F238E27FC236}">
                <a16:creationId xmlns:a16="http://schemas.microsoft.com/office/drawing/2014/main" id="{E7C914A2-739F-4B48-20C0-136EA7DF36FF}"/>
              </a:ext>
            </a:extLst>
          </p:cNvPr>
          <p:cNvSpPr txBox="1"/>
          <p:nvPr/>
        </p:nvSpPr>
        <p:spPr>
          <a:xfrm>
            <a:off x="5282120" y="5119446"/>
            <a:ext cx="4523550" cy="692497"/>
          </a:xfrm>
          <a:prstGeom prst="rect">
            <a:avLst/>
          </a:prstGeom>
          <a:noFill/>
        </p:spPr>
        <p:txBody>
          <a:bodyPr wrap="square" rtlCol="0">
            <a:spAutoFit/>
          </a:bodyPr>
          <a:lstStyle/>
          <a:p>
            <a:r>
              <a:rPr lang="en-US" sz="2200" noProof="0" dirty="0">
                <a:cs typeface="Dreaming Outloud Pro" panose="020F0502020204030204" pitchFamily="66" charset="0"/>
              </a:rPr>
              <a:t>Nitrogen for environmental studies</a:t>
            </a:r>
            <a:r>
              <a:rPr lang="en-US" sz="2500" noProof="0" dirty="0">
                <a:cs typeface="Dreaming Outloud Pro" panose="020F0502020204030204" pitchFamily="66" charset="0"/>
              </a:rPr>
              <a:t> </a:t>
            </a:r>
          </a:p>
          <a:p>
            <a:r>
              <a:rPr lang="en-US" sz="1400" noProof="0" dirty="0"/>
              <a:t>DOI</a:t>
            </a:r>
            <a:r>
              <a:rPr lang="en-US" sz="1400" dirty="0"/>
              <a:t>: 10.2136/sssaj2003.1544</a:t>
            </a:r>
            <a:endParaRPr lang="en-US" sz="1400" noProof="0" dirty="0">
              <a:cs typeface="Dreaming Outloud Pro" panose="020F0502020204030204" pitchFamily="66" charset="0"/>
            </a:endParaRPr>
          </a:p>
        </p:txBody>
      </p:sp>
      <p:pic>
        <p:nvPicPr>
          <p:cNvPr id="6" name="Picture 6">
            <a:extLst>
              <a:ext uri="{FF2B5EF4-FFF2-40B4-BE49-F238E27FC236}">
                <a16:creationId xmlns:a16="http://schemas.microsoft.com/office/drawing/2014/main" id="{6D200636-58B6-E15D-3249-49E540E37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2" name="Esagono 1">
            <a:extLst>
              <a:ext uri="{FF2B5EF4-FFF2-40B4-BE49-F238E27FC236}">
                <a16:creationId xmlns:a16="http://schemas.microsoft.com/office/drawing/2014/main" id="{36B959EF-41D5-6113-848A-6640A06B87A1}"/>
              </a:ext>
            </a:extLst>
          </p:cNvPr>
          <p:cNvSpPr/>
          <p:nvPr/>
        </p:nvSpPr>
        <p:spPr>
          <a:xfrm>
            <a:off x="485339" y="6005525"/>
            <a:ext cx="988291" cy="870527"/>
          </a:xfrm>
          <a:prstGeom prst="hexagon">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agono 2">
            <a:extLst>
              <a:ext uri="{FF2B5EF4-FFF2-40B4-BE49-F238E27FC236}">
                <a16:creationId xmlns:a16="http://schemas.microsoft.com/office/drawing/2014/main" id="{3EA41BA1-4BFA-8B59-6A5A-93BC6CEB4EC8}"/>
              </a:ext>
            </a:extLst>
          </p:cNvPr>
          <p:cNvSpPr/>
          <p:nvPr/>
        </p:nvSpPr>
        <p:spPr>
          <a:xfrm>
            <a:off x="465883" y="5990024"/>
            <a:ext cx="988291" cy="870527"/>
          </a:xfrm>
          <a:prstGeom prst="hexagon">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Immagine 4">
            <a:extLst>
              <a:ext uri="{FF2B5EF4-FFF2-40B4-BE49-F238E27FC236}">
                <a16:creationId xmlns:a16="http://schemas.microsoft.com/office/drawing/2014/main" id="{26FC8F09-2922-3AEC-8704-7A1EEDA76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504" y="2645258"/>
            <a:ext cx="592390" cy="592390"/>
          </a:xfrm>
          <a:prstGeom prst="rect">
            <a:avLst/>
          </a:prstGeom>
        </p:spPr>
      </p:pic>
      <p:pic>
        <p:nvPicPr>
          <p:cNvPr id="8" name="Immagine 7">
            <a:extLst>
              <a:ext uri="{FF2B5EF4-FFF2-40B4-BE49-F238E27FC236}">
                <a16:creationId xmlns:a16="http://schemas.microsoft.com/office/drawing/2014/main" id="{6041763C-C400-C543-53C3-D294D6A04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7088" y="4944625"/>
            <a:ext cx="867318" cy="867318"/>
          </a:xfrm>
          <a:prstGeom prst="rect">
            <a:avLst/>
          </a:prstGeom>
        </p:spPr>
      </p:pic>
      <p:pic>
        <p:nvPicPr>
          <p:cNvPr id="10" name="Immagine 9">
            <a:extLst>
              <a:ext uri="{FF2B5EF4-FFF2-40B4-BE49-F238E27FC236}">
                <a16:creationId xmlns:a16="http://schemas.microsoft.com/office/drawing/2014/main" id="{735BDAD5-7C54-3C83-8296-F64489A46C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0710" y="3999260"/>
            <a:ext cx="788471" cy="788471"/>
          </a:xfrm>
          <a:prstGeom prst="rect">
            <a:avLst/>
          </a:prstGeom>
        </p:spPr>
      </p:pic>
    </p:spTree>
    <p:extLst>
      <p:ext uri="{BB962C8B-B14F-4D97-AF65-F5344CB8AC3E}">
        <p14:creationId xmlns:p14="http://schemas.microsoft.com/office/powerpoint/2010/main" val="4146875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39 0.0037 L 0.28763 -0.5169 L 0.28763 -0.5169 " pathEditMode="relative" ptsTypes="AAA">
                                      <p:cBhvr>
                                        <p:cTn id="6" dur="1000" fill="hold"/>
                                        <p:tgtEl>
                                          <p:spTgt spid="3"/>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0" presetClass="path" presetSubtype="0" accel="50000" decel="50000" fill="hold" grpId="0" nodeType="afterEffect">
                                  <p:stCondLst>
                                    <p:cond delay="0"/>
                                  </p:stCondLst>
                                  <p:childTnLst>
                                    <p:animMotion origin="layout" path="M -0.00118 0.00509 L 0.21966 -0.27894 L 0.21966 -0.27894 " pathEditMode="relative" ptsTypes="AAA">
                                      <p:cBhvr>
                                        <p:cTn id="16" dur="1000" fill="hold"/>
                                        <p:tgtEl>
                                          <p:spTgt spid="24"/>
                                        </p:tgtEl>
                                        <p:attrNameLst>
                                          <p:attrName>ppt_x</p:attrName>
                                          <p:attrName>ppt_y</p:attrName>
                                        </p:attrNameLst>
                                      </p:cBhvr>
                                    </p:animMotion>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0" presetClass="path" presetSubtype="0" accel="50000" decel="50000" fill="hold" grpId="0" nodeType="afterEffect">
                                  <p:stCondLst>
                                    <p:cond delay="0"/>
                                  </p:stCondLst>
                                  <p:childTnLst>
                                    <p:animMotion origin="layout" path="M -0.0013 4.07407E-6 L 0.15196 -0.03033 L 0.15196 -0.03033 " pathEditMode="relative" ptsTypes="AAA">
                                      <p:cBhvr>
                                        <p:cTn id="26" dur="1000" fill="hold"/>
                                        <p:tgtEl>
                                          <p:spTgt spid="22"/>
                                        </p:tgtEl>
                                        <p:attrNameLst>
                                          <p:attrName>ppt_x</p:attrName>
                                          <p:attrName>ppt_y</p:attrName>
                                        </p:attrNameLst>
                                      </p:cBhvr>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p:bldP spid="26" grpId="0"/>
      <p:bldP spid="27"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429F196-87EC-6C26-0F4E-252471C72CB6}"/>
              </a:ext>
            </a:extLst>
          </p:cNvPr>
          <p:cNvPicPr>
            <a:picLocks noChangeAspect="1"/>
          </p:cNvPicPr>
          <p:nvPr/>
        </p:nvPicPr>
        <p:blipFill>
          <a:blip r:embed="rId3"/>
          <a:stretch>
            <a:fillRect/>
          </a:stretch>
        </p:blipFill>
        <p:spPr>
          <a:xfrm>
            <a:off x="1909275" y="1751256"/>
            <a:ext cx="9160030" cy="3355487"/>
          </a:xfrm>
          <a:prstGeom prst="rect">
            <a:avLst/>
          </a:prstGeom>
        </p:spPr>
      </p:pic>
      <p:sp>
        <p:nvSpPr>
          <p:cNvPr id="6" name="Rettangolo con angoli in alto arrotondati 5">
            <a:extLst>
              <a:ext uri="{FF2B5EF4-FFF2-40B4-BE49-F238E27FC236}">
                <a16:creationId xmlns:a16="http://schemas.microsoft.com/office/drawing/2014/main" id="{F270767B-29C0-EFE5-89A8-4E15F87305CE}"/>
              </a:ext>
            </a:extLst>
          </p:cNvPr>
          <p:cNvSpPr/>
          <p:nvPr/>
        </p:nvSpPr>
        <p:spPr>
          <a:xfrm rot="5400000">
            <a:off x="18009" y="2079112"/>
            <a:ext cx="615837" cy="65185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ttangolo con angoli in alto arrotondati 6">
            <a:extLst>
              <a:ext uri="{FF2B5EF4-FFF2-40B4-BE49-F238E27FC236}">
                <a16:creationId xmlns:a16="http://schemas.microsoft.com/office/drawing/2014/main" id="{C5A96877-77BD-B310-14D9-2D4F7A6B0B45}"/>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ttangolo con angoli in alto arrotondati 7">
            <a:extLst>
              <a:ext uri="{FF2B5EF4-FFF2-40B4-BE49-F238E27FC236}">
                <a16:creationId xmlns:a16="http://schemas.microsoft.com/office/drawing/2014/main" id="{BDEB9A16-8560-8973-8E36-F50EE9A51367}"/>
              </a:ext>
            </a:extLst>
          </p:cNvPr>
          <p:cNvSpPr/>
          <p:nvPr/>
        </p:nvSpPr>
        <p:spPr>
          <a:xfrm rot="5400000">
            <a:off x="515532" y="329174"/>
            <a:ext cx="615837" cy="1646908"/>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9" name="Immagine 8">
            <a:extLst>
              <a:ext uri="{FF2B5EF4-FFF2-40B4-BE49-F238E27FC236}">
                <a16:creationId xmlns:a16="http://schemas.microsoft.com/office/drawing/2014/main" id="{04104560-351B-5406-14CC-2BDBFC46C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23" y="922983"/>
            <a:ext cx="445071" cy="445071"/>
          </a:xfrm>
          <a:prstGeom prst="rect">
            <a:avLst/>
          </a:prstGeom>
        </p:spPr>
      </p:pic>
      <p:sp>
        <p:nvSpPr>
          <p:cNvPr id="10" name="CasellaDiTesto 9">
            <a:extLst>
              <a:ext uri="{FF2B5EF4-FFF2-40B4-BE49-F238E27FC236}">
                <a16:creationId xmlns:a16="http://schemas.microsoft.com/office/drawing/2014/main" id="{70FB955C-BA1A-B9FD-F5B7-39C3E5FE60C6}"/>
              </a:ext>
            </a:extLst>
          </p:cNvPr>
          <p:cNvSpPr txBox="1"/>
          <p:nvPr/>
        </p:nvSpPr>
        <p:spPr>
          <a:xfrm>
            <a:off x="8377083" y="6581001"/>
            <a:ext cx="3903407" cy="276999"/>
          </a:xfrm>
          <a:prstGeom prst="rect">
            <a:avLst/>
          </a:prstGeom>
          <a:noFill/>
        </p:spPr>
        <p:txBody>
          <a:bodyPr wrap="square">
            <a:spAutoFit/>
          </a:bodyPr>
          <a:lstStyle/>
          <a:p>
            <a:r>
              <a:rPr lang="en-US" sz="1200" noProof="0" dirty="0"/>
              <a:t>Bontempo et al., DOI: 10.1016/j.foodchem.2020.126426</a:t>
            </a:r>
            <a:endParaRPr lang="en-US" sz="1200" noProof="0" dirty="0">
              <a:cs typeface="Dreaming Outloud Pro" panose="020F0502020204030204" pitchFamily="66" charset="0"/>
            </a:endParaRPr>
          </a:p>
        </p:txBody>
      </p:sp>
    </p:spTree>
    <p:extLst>
      <p:ext uri="{BB962C8B-B14F-4D97-AF65-F5344CB8AC3E}">
        <p14:creationId xmlns:p14="http://schemas.microsoft.com/office/powerpoint/2010/main" val="250913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3753-DD2F-551F-DBDE-489EEAF2DC00}"/>
            </a:ext>
          </a:extLst>
        </p:cNvPr>
        <p:cNvGrpSpPr/>
        <p:nvPr/>
      </p:nvGrpSpPr>
      <p:grpSpPr>
        <a:xfrm>
          <a:off x="0" y="0"/>
          <a:ext cx="0" cy="0"/>
          <a:chOff x="0" y="0"/>
          <a:chExt cx="0" cy="0"/>
        </a:xfrm>
      </p:grpSpPr>
      <p:sp>
        <p:nvSpPr>
          <p:cNvPr id="4" name="Rettangolo con angoli in alto arrotondati 3">
            <a:extLst>
              <a:ext uri="{FF2B5EF4-FFF2-40B4-BE49-F238E27FC236}">
                <a16:creationId xmlns:a16="http://schemas.microsoft.com/office/drawing/2014/main" id="{EE9344C3-A223-ABC8-CE1B-D536542FC2CD}"/>
              </a:ext>
            </a:extLst>
          </p:cNvPr>
          <p:cNvSpPr/>
          <p:nvPr/>
        </p:nvSpPr>
        <p:spPr>
          <a:xfrm rot="5400000">
            <a:off x="18009" y="2079112"/>
            <a:ext cx="615837" cy="65185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ttangolo con angoli in alto arrotondati 4">
            <a:extLst>
              <a:ext uri="{FF2B5EF4-FFF2-40B4-BE49-F238E27FC236}">
                <a16:creationId xmlns:a16="http://schemas.microsoft.com/office/drawing/2014/main" id="{F9547E8D-8B4F-AE81-F954-8641E63FC36F}"/>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ttangolo con angoli in alto arrotondati 5">
            <a:extLst>
              <a:ext uri="{FF2B5EF4-FFF2-40B4-BE49-F238E27FC236}">
                <a16:creationId xmlns:a16="http://schemas.microsoft.com/office/drawing/2014/main" id="{BA45891A-D18B-38C8-8DE6-8C053C619EB3}"/>
              </a:ext>
            </a:extLst>
          </p:cNvPr>
          <p:cNvSpPr/>
          <p:nvPr/>
        </p:nvSpPr>
        <p:spPr>
          <a:xfrm rot="5400000">
            <a:off x="515532" y="329174"/>
            <a:ext cx="615837" cy="1646908"/>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3" name="Immagine 2">
            <a:extLst>
              <a:ext uri="{FF2B5EF4-FFF2-40B4-BE49-F238E27FC236}">
                <a16:creationId xmlns:a16="http://schemas.microsoft.com/office/drawing/2014/main" id="{19B3FCBF-3C5B-E35A-B900-7355A1DF0F47}"/>
              </a:ext>
            </a:extLst>
          </p:cNvPr>
          <p:cNvPicPr>
            <a:picLocks noChangeAspect="1"/>
          </p:cNvPicPr>
          <p:nvPr/>
        </p:nvPicPr>
        <p:blipFill>
          <a:blip r:embed="rId3"/>
          <a:srcRect l="24525" r="24740" b="10519"/>
          <a:stretch>
            <a:fillRect/>
          </a:stretch>
        </p:blipFill>
        <p:spPr>
          <a:xfrm>
            <a:off x="8465003" y="2997087"/>
            <a:ext cx="3088469" cy="3268959"/>
          </a:xfrm>
          <a:prstGeom prst="rect">
            <a:avLst/>
          </a:prstGeom>
        </p:spPr>
      </p:pic>
      <p:sp>
        <p:nvSpPr>
          <p:cNvPr id="11" name="Rettangolo con angoli in alto arrotondati 10">
            <a:extLst>
              <a:ext uri="{FF2B5EF4-FFF2-40B4-BE49-F238E27FC236}">
                <a16:creationId xmlns:a16="http://schemas.microsoft.com/office/drawing/2014/main" id="{E88F0FBC-5AFC-B152-BF1A-99139B2D9F0E}"/>
              </a:ext>
            </a:extLst>
          </p:cNvPr>
          <p:cNvSpPr/>
          <p:nvPr/>
        </p:nvSpPr>
        <p:spPr>
          <a:xfrm rot="5400000">
            <a:off x="3499624" y="-277046"/>
            <a:ext cx="615837" cy="4596584"/>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CasellaDiTesto 11">
            <a:extLst>
              <a:ext uri="{FF2B5EF4-FFF2-40B4-BE49-F238E27FC236}">
                <a16:creationId xmlns:a16="http://schemas.microsoft.com/office/drawing/2014/main" id="{A5D620D1-F22B-765F-DFF3-9A2E8512785D}"/>
              </a:ext>
            </a:extLst>
          </p:cNvPr>
          <p:cNvSpPr txBox="1"/>
          <p:nvPr/>
        </p:nvSpPr>
        <p:spPr>
          <a:xfrm>
            <a:off x="1646903" y="1851969"/>
            <a:ext cx="4360608" cy="338554"/>
          </a:xfrm>
          <a:prstGeom prst="rect">
            <a:avLst/>
          </a:prstGeom>
          <a:noFill/>
        </p:spPr>
        <p:txBody>
          <a:bodyPr wrap="square">
            <a:spAutoFit/>
          </a:bodyPr>
          <a:lstStyle/>
          <a:p>
            <a:r>
              <a:rPr lang="en-US" sz="1600" b="1" noProof="0" dirty="0">
                <a:solidFill>
                  <a:schemeClr val="bg1"/>
                </a:solidFill>
              </a:rPr>
              <a:t>BASILICATA/EMILIA-ROMAGNA</a:t>
            </a:r>
          </a:p>
        </p:txBody>
      </p:sp>
      <p:sp>
        <p:nvSpPr>
          <p:cNvPr id="13" name="Rettangolo con angoli in alto arrotondati 12">
            <a:extLst>
              <a:ext uri="{FF2B5EF4-FFF2-40B4-BE49-F238E27FC236}">
                <a16:creationId xmlns:a16="http://schemas.microsoft.com/office/drawing/2014/main" id="{763B35F1-BFBD-756B-FE10-22841C37DAC9}"/>
              </a:ext>
            </a:extLst>
          </p:cNvPr>
          <p:cNvSpPr/>
          <p:nvPr/>
        </p:nvSpPr>
        <p:spPr>
          <a:xfrm rot="5400000">
            <a:off x="3499624" y="575215"/>
            <a:ext cx="615837" cy="4596584"/>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CasellaDiTesto 13">
            <a:extLst>
              <a:ext uri="{FF2B5EF4-FFF2-40B4-BE49-F238E27FC236}">
                <a16:creationId xmlns:a16="http://schemas.microsoft.com/office/drawing/2014/main" id="{F4AFD0B3-45E5-CA88-3C48-247B01309EB9}"/>
              </a:ext>
            </a:extLst>
          </p:cNvPr>
          <p:cNvSpPr txBox="1"/>
          <p:nvPr/>
        </p:nvSpPr>
        <p:spPr>
          <a:xfrm>
            <a:off x="1646903" y="2704230"/>
            <a:ext cx="4360608" cy="338554"/>
          </a:xfrm>
          <a:prstGeom prst="rect">
            <a:avLst/>
          </a:prstGeom>
          <a:noFill/>
        </p:spPr>
        <p:txBody>
          <a:bodyPr wrap="square">
            <a:spAutoFit/>
          </a:bodyPr>
          <a:lstStyle/>
          <a:p>
            <a:r>
              <a:rPr lang="en-US" sz="1600" b="1" noProof="0" dirty="0">
                <a:solidFill>
                  <a:schemeClr val="bg1"/>
                </a:solidFill>
              </a:rPr>
              <a:t>ORGANIC/CONVENTIONAL</a:t>
            </a:r>
          </a:p>
        </p:txBody>
      </p:sp>
      <p:sp>
        <p:nvSpPr>
          <p:cNvPr id="15" name="Rettangolo con angoli in alto arrotondati 14">
            <a:extLst>
              <a:ext uri="{FF2B5EF4-FFF2-40B4-BE49-F238E27FC236}">
                <a16:creationId xmlns:a16="http://schemas.microsoft.com/office/drawing/2014/main" id="{D7CD47E4-54EC-C0D3-C676-8A2E59BD3893}"/>
              </a:ext>
            </a:extLst>
          </p:cNvPr>
          <p:cNvSpPr/>
          <p:nvPr/>
        </p:nvSpPr>
        <p:spPr>
          <a:xfrm rot="5400000">
            <a:off x="3499624" y="1427476"/>
            <a:ext cx="615837" cy="4596584"/>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CasellaDiTesto 15">
            <a:extLst>
              <a:ext uri="{FF2B5EF4-FFF2-40B4-BE49-F238E27FC236}">
                <a16:creationId xmlns:a16="http://schemas.microsoft.com/office/drawing/2014/main" id="{BB60ADA3-CD8A-B2AF-0E4D-8458FCB372FE}"/>
              </a:ext>
            </a:extLst>
          </p:cNvPr>
          <p:cNvSpPr txBox="1"/>
          <p:nvPr/>
        </p:nvSpPr>
        <p:spPr>
          <a:xfrm>
            <a:off x="1646903" y="3556491"/>
            <a:ext cx="4360608" cy="338554"/>
          </a:xfrm>
          <a:prstGeom prst="rect">
            <a:avLst/>
          </a:prstGeom>
          <a:noFill/>
        </p:spPr>
        <p:txBody>
          <a:bodyPr wrap="square">
            <a:spAutoFit/>
          </a:bodyPr>
          <a:lstStyle/>
          <a:p>
            <a:r>
              <a:rPr lang="en-US" sz="1600" b="1" noProof="0" dirty="0">
                <a:solidFill>
                  <a:schemeClr val="bg1"/>
                </a:solidFill>
              </a:rPr>
              <a:t>HARVESTED IN 2012/2013</a:t>
            </a:r>
          </a:p>
        </p:txBody>
      </p:sp>
      <p:sp>
        <p:nvSpPr>
          <p:cNvPr id="17" name="Rettangolo con angoli in alto arrotondati 16">
            <a:extLst>
              <a:ext uri="{FF2B5EF4-FFF2-40B4-BE49-F238E27FC236}">
                <a16:creationId xmlns:a16="http://schemas.microsoft.com/office/drawing/2014/main" id="{E6268AF2-5E78-928C-378B-B278B9BBA26A}"/>
              </a:ext>
            </a:extLst>
          </p:cNvPr>
          <p:cNvSpPr/>
          <p:nvPr/>
        </p:nvSpPr>
        <p:spPr>
          <a:xfrm rot="5400000">
            <a:off x="3499624" y="2279737"/>
            <a:ext cx="615837" cy="4596584"/>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CasellaDiTesto 17">
            <a:extLst>
              <a:ext uri="{FF2B5EF4-FFF2-40B4-BE49-F238E27FC236}">
                <a16:creationId xmlns:a16="http://schemas.microsoft.com/office/drawing/2014/main" id="{AAA9D2A5-DFC0-0B80-456F-DD34585E0914}"/>
              </a:ext>
            </a:extLst>
          </p:cNvPr>
          <p:cNvSpPr txBox="1"/>
          <p:nvPr/>
        </p:nvSpPr>
        <p:spPr>
          <a:xfrm>
            <a:off x="1646903" y="4408752"/>
            <a:ext cx="4360608" cy="338554"/>
          </a:xfrm>
          <a:prstGeom prst="rect">
            <a:avLst/>
          </a:prstGeom>
          <a:noFill/>
        </p:spPr>
        <p:txBody>
          <a:bodyPr wrap="square">
            <a:spAutoFit/>
          </a:bodyPr>
          <a:lstStyle/>
          <a:p>
            <a:r>
              <a:rPr lang="en-US" sz="1600" b="1" noProof="0" dirty="0">
                <a:solidFill>
                  <a:schemeClr val="bg1"/>
                </a:solidFill>
              </a:rPr>
              <a:t>ROMA/SAN MARZANO</a:t>
            </a:r>
          </a:p>
        </p:txBody>
      </p:sp>
      <p:sp>
        <p:nvSpPr>
          <p:cNvPr id="20" name="CasellaDiTesto 19">
            <a:extLst>
              <a:ext uri="{FF2B5EF4-FFF2-40B4-BE49-F238E27FC236}">
                <a16:creationId xmlns:a16="http://schemas.microsoft.com/office/drawing/2014/main" id="{E3CE567D-42AA-4EC6-D689-F5E4B42CCA6B}"/>
              </a:ext>
            </a:extLst>
          </p:cNvPr>
          <p:cNvSpPr txBox="1"/>
          <p:nvPr/>
        </p:nvSpPr>
        <p:spPr>
          <a:xfrm>
            <a:off x="8377083" y="6581001"/>
            <a:ext cx="3903407" cy="276999"/>
          </a:xfrm>
          <a:prstGeom prst="rect">
            <a:avLst/>
          </a:prstGeom>
          <a:noFill/>
        </p:spPr>
        <p:txBody>
          <a:bodyPr wrap="square">
            <a:spAutoFit/>
          </a:bodyPr>
          <a:lstStyle/>
          <a:p>
            <a:r>
              <a:rPr lang="en-US" sz="1200" noProof="0" dirty="0"/>
              <a:t>Bontempo et al., DOI: 10.1016/j.foodchem.2020.126426</a:t>
            </a:r>
            <a:endParaRPr lang="en-US" sz="1200" noProof="0" dirty="0">
              <a:cs typeface="Dreaming Outloud Pro" panose="020F0502020204030204" pitchFamily="66" charset="0"/>
            </a:endParaRPr>
          </a:p>
        </p:txBody>
      </p:sp>
      <p:pic>
        <p:nvPicPr>
          <p:cNvPr id="2" name="Immagine 1">
            <a:extLst>
              <a:ext uri="{FF2B5EF4-FFF2-40B4-BE49-F238E27FC236}">
                <a16:creationId xmlns:a16="http://schemas.microsoft.com/office/drawing/2014/main" id="{1463F88D-175B-085B-370E-223F96DD3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23" y="922983"/>
            <a:ext cx="445071" cy="445071"/>
          </a:xfrm>
          <a:prstGeom prst="rect">
            <a:avLst/>
          </a:prstGeom>
        </p:spPr>
      </p:pic>
      <p:sp>
        <p:nvSpPr>
          <p:cNvPr id="19" name="Rettangolo con angoli in alto arrotondati 18">
            <a:extLst>
              <a:ext uri="{FF2B5EF4-FFF2-40B4-BE49-F238E27FC236}">
                <a16:creationId xmlns:a16="http://schemas.microsoft.com/office/drawing/2014/main" id="{D46423BD-2804-6B7E-138D-C63871F809AA}"/>
              </a:ext>
            </a:extLst>
          </p:cNvPr>
          <p:cNvSpPr/>
          <p:nvPr/>
        </p:nvSpPr>
        <p:spPr>
          <a:xfrm rot="5400000">
            <a:off x="3812277" y="-1589559"/>
            <a:ext cx="615837" cy="5485446"/>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0" name="CasellaDiTesto 9">
            <a:extLst>
              <a:ext uri="{FF2B5EF4-FFF2-40B4-BE49-F238E27FC236}">
                <a16:creationId xmlns:a16="http://schemas.microsoft.com/office/drawing/2014/main" id="{107C4D8C-F001-3574-1F6E-C0AE760EFFE5}"/>
              </a:ext>
            </a:extLst>
          </p:cNvPr>
          <p:cNvSpPr txBox="1"/>
          <p:nvPr/>
        </p:nvSpPr>
        <p:spPr>
          <a:xfrm>
            <a:off x="1646903" y="983351"/>
            <a:ext cx="5550313" cy="338554"/>
          </a:xfrm>
          <a:prstGeom prst="rect">
            <a:avLst/>
          </a:prstGeom>
          <a:noFill/>
        </p:spPr>
        <p:txBody>
          <a:bodyPr wrap="square">
            <a:spAutoFit/>
          </a:bodyPr>
          <a:lstStyle/>
          <a:p>
            <a:r>
              <a:rPr lang="en-US" sz="1600" b="1" noProof="0" dirty="0">
                <a:solidFill>
                  <a:schemeClr val="bg1"/>
                </a:solidFill>
              </a:rPr>
              <a:t>48 TOMATOE + 8 SOIL SAMPLES</a:t>
            </a:r>
          </a:p>
        </p:txBody>
      </p:sp>
      <p:cxnSp>
        <p:nvCxnSpPr>
          <p:cNvPr id="22" name="Connettore 2 21">
            <a:extLst>
              <a:ext uri="{FF2B5EF4-FFF2-40B4-BE49-F238E27FC236}">
                <a16:creationId xmlns:a16="http://schemas.microsoft.com/office/drawing/2014/main" id="{813A49CE-C773-40B7-927F-28DC814AE7D1}"/>
              </a:ext>
            </a:extLst>
          </p:cNvPr>
          <p:cNvCxnSpPr/>
          <p:nvPr/>
        </p:nvCxnSpPr>
        <p:spPr>
          <a:xfrm>
            <a:off x="1377472" y="1460547"/>
            <a:ext cx="0" cy="3425401"/>
          </a:xfrm>
          <a:prstGeom prst="straightConnector1">
            <a:avLst/>
          </a:prstGeom>
          <a:ln w="60325">
            <a:solidFill>
              <a:srgbClr val="A8CBE9"/>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2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18" grpId="0"/>
      <p:bldP spid="1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302BB-9153-E377-4B59-77A9595573F2}"/>
            </a:ext>
          </a:extLst>
        </p:cNvPr>
        <p:cNvGrpSpPr/>
        <p:nvPr/>
      </p:nvGrpSpPr>
      <p:grpSpPr>
        <a:xfrm>
          <a:off x="0" y="0"/>
          <a:ext cx="0" cy="0"/>
          <a:chOff x="0" y="0"/>
          <a:chExt cx="0" cy="0"/>
        </a:xfrm>
      </p:grpSpPr>
      <p:pic>
        <p:nvPicPr>
          <p:cNvPr id="15" name="Immagine 14">
            <a:extLst>
              <a:ext uri="{FF2B5EF4-FFF2-40B4-BE49-F238E27FC236}">
                <a16:creationId xmlns:a16="http://schemas.microsoft.com/office/drawing/2014/main" id="{6B80729B-0885-ED7D-0A02-61873FA78AB2}"/>
              </a:ext>
            </a:extLst>
          </p:cNvPr>
          <p:cNvPicPr>
            <a:picLocks noChangeAspect="1"/>
          </p:cNvPicPr>
          <p:nvPr/>
        </p:nvPicPr>
        <p:blipFill>
          <a:blip r:embed="rId3"/>
          <a:stretch>
            <a:fillRect/>
          </a:stretch>
        </p:blipFill>
        <p:spPr>
          <a:xfrm>
            <a:off x="1436791" y="1795419"/>
            <a:ext cx="9888683" cy="3680114"/>
          </a:xfrm>
          <a:prstGeom prst="rect">
            <a:avLst/>
          </a:prstGeom>
        </p:spPr>
      </p:pic>
      <p:sp>
        <p:nvSpPr>
          <p:cNvPr id="4" name="Rettangolo con angoli in alto arrotondati 3">
            <a:extLst>
              <a:ext uri="{FF2B5EF4-FFF2-40B4-BE49-F238E27FC236}">
                <a16:creationId xmlns:a16="http://schemas.microsoft.com/office/drawing/2014/main" id="{DB8A027C-DA14-1C58-0429-CD4211A66367}"/>
              </a:ext>
            </a:extLst>
          </p:cNvPr>
          <p:cNvSpPr/>
          <p:nvPr/>
        </p:nvSpPr>
        <p:spPr>
          <a:xfrm rot="5400000">
            <a:off x="18009" y="2079112"/>
            <a:ext cx="615837" cy="65185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ttangolo con angoli in alto arrotondati 4">
            <a:extLst>
              <a:ext uri="{FF2B5EF4-FFF2-40B4-BE49-F238E27FC236}">
                <a16:creationId xmlns:a16="http://schemas.microsoft.com/office/drawing/2014/main" id="{37AC9696-FEDE-BDBA-7D4C-A66258662C1A}"/>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CasellaDiTesto 8">
            <a:extLst>
              <a:ext uri="{FF2B5EF4-FFF2-40B4-BE49-F238E27FC236}">
                <a16:creationId xmlns:a16="http://schemas.microsoft.com/office/drawing/2014/main" id="{29471035-E914-1920-0A81-25C30B3B36B3}"/>
              </a:ext>
            </a:extLst>
          </p:cNvPr>
          <p:cNvSpPr txBox="1"/>
          <p:nvPr/>
        </p:nvSpPr>
        <p:spPr>
          <a:xfrm>
            <a:off x="8377083" y="6581001"/>
            <a:ext cx="3903407" cy="276999"/>
          </a:xfrm>
          <a:prstGeom prst="rect">
            <a:avLst/>
          </a:prstGeom>
          <a:noFill/>
        </p:spPr>
        <p:txBody>
          <a:bodyPr wrap="square">
            <a:spAutoFit/>
          </a:bodyPr>
          <a:lstStyle/>
          <a:p>
            <a:r>
              <a:rPr lang="en-US" sz="1200" noProof="0" dirty="0"/>
              <a:t>Bontempo et al., DOI: 10.1016/j.foodchem.2020.126426</a:t>
            </a:r>
            <a:endParaRPr lang="en-US" sz="1200" noProof="0" dirty="0">
              <a:cs typeface="Dreaming Outloud Pro" panose="020F0502020204030204" pitchFamily="66" charset="0"/>
            </a:endParaRPr>
          </a:p>
        </p:txBody>
      </p:sp>
      <p:cxnSp>
        <p:nvCxnSpPr>
          <p:cNvPr id="10" name="Connettore 2 9">
            <a:extLst>
              <a:ext uri="{FF2B5EF4-FFF2-40B4-BE49-F238E27FC236}">
                <a16:creationId xmlns:a16="http://schemas.microsoft.com/office/drawing/2014/main" id="{50EC4182-D2C5-D4C0-CD13-C5ECE3911B4A}"/>
              </a:ext>
            </a:extLst>
          </p:cNvPr>
          <p:cNvCxnSpPr/>
          <p:nvPr/>
        </p:nvCxnSpPr>
        <p:spPr>
          <a:xfrm>
            <a:off x="2949677" y="1756405"/>
            <a:ext cx="0" cy="956551"/>
          </a:xfrm>
          <a:prstGeom prst="straightConnector1">
            <a:avLst/>
          </a:prstGeom>
          <a:ln w="31750">
            <a:solidFill>
              <a:schemeClr val="tx2">
                <a:lumMod val="50000"/>
                <a:lumOff val="5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1" name="Connettore 2 10">
            <a:extLst>
              <a:ext uri="{FF2B5EF4-FFF2-40B4-BE49-F238E27FC236}">
                <a16:creationId xmlns:a16="http://schemas.microsoft.com/office/drawing/2014/main" id="{81EEF50B-3BA2-845D-6015-985CF89032C4}"/>
              </a:ext>
            </a:extLst>
          </p:cNvPr>
          <p:cNvCxnSpPr/>
          <p:nvPr/>
        </p:nvCxnSpPr>
        <p:spPr>
          <a:xfrm>
            <a:off x="4399935" y="2405037"/>
            <a:ext cx="0" cy="956551"/>
          </a:xfrm>
          <a:prstGeom prst="straightConnector1">
            <a:avLst/>
          </a:prstGeom>
          <a:ln w="31750">
            <a:solidFill>
              <a:schemeClr val="tx2">
                <a:lumMod val="50000"/>
                <a:lumOff val="5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9DD55E54-BD8C-2F54-6F12-2F029C95BE30}"/>
              </a:ext>
            </a:extLst>
          </p:cNvPr>
          <p:cNvSpPr txBox="1"/>
          <p:nvPr/>
        </p:nvSpPr>
        <p:spPr>
          <a:xfrm>
            <a:off x="2096730" y="5489351"/>
            <a:ext cx="9013722" cy="738664"/>
          </a:xfrm>
          <a:prstGeom prst="rect">
            <a:avLst/>
          </a:prstGeom>
          <a:noFill/>
        </p:spPr>
        <p:txBody>
          <a:bodyPr wrap="square">
            <a:spAutoFit/>
          </a:bodyPr>
          <a:lstStyle/>
          <a:p>
            <a:pPr algn="just"/>
            <a:r>
              <a:rPr lang="en-US" sz="1400" noProof="0" dirty="0"/>
              <a:t>Fig. 1. Trend of stable isotope ratios of C and N determined along the production chain of tomato passata in soils, tomatoes and passata collected in 2012 (CONV/ORG 1) and 2013 (CONV/ORG 2) in two Italian regions (Basilicata BAS and Emilia Romagna ER).</a:t>
            </a:r>
          </a:p>
        </p:txBody>
      </p:sp>
      <p:sp>
        <p:nvSpPr>
          <p:cNvPr id="8" name="Rettangolo con angoli in alto arrotondati 7">
            <a:extLst>
              <a:ext uri="{FF2B5EF4-FFF2-40B4-BE49-F238E27FC236}">
                <a16:creationId xmlns:a16="http://schemas.microsoft.com/office/drawing/2014/main" id="{C593B81B-3081-5D58-57AC-CB06B4325827}"/>
              </a:ext>
            </a:extLst>
          </p:cNvPr>
          <p:cNvSpPr/>
          <p:nvPr/>
        </p:nvSpPr>
        <p:spPr>
          <a:xfrm rot="5400000">
            <a:off x="410475" y="434232"/>
            <a:ext cx="615837" cy="1436794"/>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12" name="Immagine 11">
            <a:extLst>
              <a:ext uri="{FF2B5EF4-FFF2-40B4-BE49-F238E27FC236}">
                <a16:creationId xmlns:a16="http://schemas.microsoft.com/office/drawing/2014/main" id="{EF9CF66F-08E2-30E1-E9A0-5D2AE6BB9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50" y="922983"/>
            <a:ext cx="445071" cy="445071"/>
          </a:xfrm>
          <a:prstGeom prst="rect">
            <a:avLst/>
          </a:prstGeom>
        </p:spPr>
      </p:pic>
      <p:pic>
        <p:nvPicPr>
          <p:cNvPr id="7" name="Immagine 6">
            <a:extLst>
              <a:ext uri="{FF2B5EF4-FFF2-40B4-BE49-F238E27FC236}">
                <a16:creationId xmlns:a16="http://schemas.microsoft.com/office/drawing/2014/main" id="{F71E578A-A902-7ADF-79A0-AD0949093C78}"/>
              </a:ext>
            </a:extLst>
          </p:cNvPr>
          <p:cNvPicPr>
            <a:picLocks noChangeAspect="1"/>
          </p:cNvPicPr>
          <p:nvPr/>
        </p:nvPicPr>
        <p:blipFill>
          <a:blip r:embed="rId5"/>
          <a:srcRect t="47246"/>
          <a:stretch>
            <a:fillRect/>
          </a:stretch>
        </p:blipFill>
        <p:spPr>
          <a:xfrm>
            <a:off x="9951627" y="149204"/>
            <a:ext cx="1609725" cy="1291374"/>
          </a:xfrm>
          <a:prstGeom prst="rect">
            <a:avLst/>
          </a:prstGeom>
        </p:spPr>
      </p:pic>
      <p:pic>
        <p:nvPicPr>
          <p:cNvPr id="14" name="Immagine 13">
            <a:extLst>
              <a:ext uri="{FF2B5EF4-FFF2-40B4-BE49-F238E27FC236}">
                <a16:creationId xmlns:a16="http://schemas.microsoft.com/office/drawing/2014/main" id="{842F17D5-11F5-8144-0948-6F9C13D8AA40}"/>
              </a:ext>
            </a:extLst>
          </p:cNvPr>
          <p:cNvPicPr>
            <a:picLocks noChangeAspect="1"/>
          </p:cNvPicPr>
          <p:nvPr/>
        </p:nvPicPr>
        <p:blipFill>
          <a:blip r:embed="rId5"/>
          <a:srcRect b="53171"/>
          <a:stretch>
            <a:fillRect/>
          </a:stretch>
        </p:blipFill>
        <p:spPr>
          <a:xfrm>
            <a:off x="8460527" y="80661"/>
            <a:ext cx="1609725" cy="1146328"/>
          </a:xfrm>
          <a:prstGeom prst="rect">
            <a:avLst/>
          </a:prstGeom>
        </p:spPr>
      </p:pic>
      <p:cxnSp>
        <p:nvCxnSpPr>
          <p:cNvPr id="2" name="Connettore 2 1">
            <a:extLst>
              <a:ext uri="{FF2B5EF4-FFF2-40B4-BE49-F238E27FC236}">
                <a16:creationId xmlns:a16="http://schemas.microsoft.com/office/drawing/2014/main" id="{8C1DD538-8AB2-D83A-F795-A43F2D7A50C5}"/>
              </a:ext>
            </a:extLst>
          </p:cNvPr>
          <p:cNvCxnSpPr/>
          <p:nvPr/>
        </p:nvCxnSpPr>
        <p:spPr>
          <a:xfrm>
            <a:off x="7536425" y="2153864"/>
            <a:ext cx="0" cy="956551"/>
          </a:xfrm>
          <a:prstGeom prst="straightConnector1">
            <a:avLst/>
          </a:prstGeom>
          <a:ln w="31750">
            <a:solidFill>
              <a:schemeClr val="tx2">
                <a:lumMod val="50000"/>
                <a:lumOff val="5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 name="Connettore 2 2">
            <a:extLst>
              <a:ext uri="{FF2B5EF4-FFF2-40B4-BE49-F238E27FC236}">
                <a16:creationId xmlns:a16="http://schemas.microsoft.com/office/drawing/2014/main" id="{FCCCA010-4B0B-6978-11A8-E57CEBB75294}"/>
              </a:ext>
            </a:extLst>
          </p:cNvPr>
          <p:cNvCxnSpPr/>
          <p:nvPr/>
        </p:nvCxnSpPr>
        <p:spPr>
          <a:xfrm>
            <a:off x="8888361" y="1460548"/>
            <a:ext cx="0" cy="956551"/>
          </a:xfrm>
          <a:prstGeom prst="straightConnector1">
            <a:avLst/>
          </a:prstGeom>
          <a:ln w="31750">
            <a:solidFill>
              <a:schemeClr val="tx2">
                <a:lumMod val="50000"/>
                <a:lumOff val="5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18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AE7D6B4-840E-E6F6-BAFA-24E717E6ED96}"/>
              </a:ext>
            </a:extLst>
          </p:cNvPr>
          <p:cNvPicPr>
            <a:picLocks noChangeAspect="1"/>
          </p:cNvPicPr>
          <p:nvPr/>
        </p:nvPicPr>
        <p:blipFill>
          <a:blip r:embed="rId3"/>
          <a:stretch>
            <a:fillRect/>
          </a:stretch>
        </p:blipFill>
        <p:spPr>
          <a:xfrm>
            <a:off x="2194411" y="1169911"/>
            <a:ext cx="9160030" cy="4031111"/>
          </a:xfrm>
          <a:prstGeom prst="rect">
            <a:avLst/>
          </a:prstGeom>
        </p:spPr>
      </p:pic>
      <p:sp>
        <p:nvSpPr>
          <p:cNvPr id="6" name="Rettangolo con angoli in alto arrotondati 5">
            <a:extLst>
              <a:ext uri="{FF2B5EF4-FFF2-40B4-BE49-F238E27FC236}">
                <a16:creationId xmlns:a16="http://schemas.microsoft.com/office/drawing/2014/main" id="{7DA6021A-7172-F0AE-3955-84960F0FAF5D}"/>
              </a:ext>
            </a:extLst>
          </p:cNvPr>
          <p:cNvSpPr/>
          <p:nvPr/>
        </p:nvSpPr>
        <p:spPr>
          <a:xfrm rot="5400000">
            <a:off x="18009" y="2079112"/>
            <a:ext cx="615837" cy="65185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ttangolo con angoli in alto arrotondati 6">
            <a:extLst>
              <a:ext uri="{FF2B5EF4-FFF2-40B4-BE49-F238E27FC236}">
                <a16:creationId xmlns:a16="http://schemas.microsoft.com/office/drawing/2014/main" id="{A551F0D0-18F7-D086-EF90-F7495DD128D4}"/>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ttangolo con angoli in alto arrotondati 7">
            <a:extLst>
              <a:ext uri="{FF2B5EF4-FFF2-40B4-BE49-F238E27FC236}">
                <a16:creationId xmlns:a16="http://schemas.microsoft.com/office/drawing/2014/main" id="{BAAFB796-440C-97A8-E990-6CF309656B26}"/>
              </a:ext>
            </a:extLst>
          </p:cNvPr>
          <p:cNvSpPr/>
          <p:nvPr/>
        </p:nvSpPr>
        <p:spPr>
          <a:xfrm rot="5400000">
            <a:off x="365589" y="479117"/>
            <a:ext cx="615837" cy="1347022"/>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9" name="Immagine 8">
            <a:extLst>
              <a:ext uri="{FF2B5EF4-FFF2-40B4-BE49-F238E27FC236}">
                <a16:creationId xmlns:a16="http://schemas.microsoft.com/office/drawing/2014/main" id="{5A6BECB9-1F54-37F9-3DED-1A22D202C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995" y="873716"/>
            <a:ext cx="592390" cy="592390"/>
          </a:xfrm>
          <a:prstGeom prst="rect">
            <a:avLst/>
          </a:prstGeom>
        </p:spPr>
      </p:pic>
      <p:sp>
        <p:nvSpPr>
          <p:cNvPr id="10" name="CasellaDiTesto 9">
            <a:extLst>
              <a:ext uri="{FF2B5EF4-FFF2-40B4-BE49-F238E27FC236}">
                <a16:creationId xmlns:a16="http://schemas.microsoft.com/office/drawing/2014/main" id="{0979AD7E-3876-84E9-A1D1-75DA83CB9063}"/>
              </a:ext>
            </a:extLst>
          </p:cNvPr>
          <p:cNvSpPr txBox="1"/>
          <p:nvPr/>
        </p:nvSpPr>
        <p:spPr>
          <a:xfrm>
            <a:off x="19460" y="58958"/>
            <a:ext cx="4021394" cy="323165"/>
          </a:xfrm>
          <a:prstGeom prst="rect">
            <a:avLst/>
          </a:prstGeom>
          <a:noFill/>
        </p:spPr>
        <p:txBody>
          <a:bodyPr wrap="square">
            <a:spAutoFit/>
          </a:bodyPr>
          <a:lstStyle/>
          <a:p>
            <a:r>
              <a:rPr lang="en-US" sz="1500" noProof="0" dirty="0" err="1"/>
              <a:t>Aguzzoni</a:t>
            </a:r>
            <a:r>
              <a:rPr lang="en-US" sz="1500" noProof="0" dirty="0"/>
              <a:t> et al, 2020; DOI: 10.1002/jsfa.10399</a:t>
            </a:r>
          </a:p>
        </p:txBody>
      </p:sp>
    </p:spTree>
    <p:extLst>
      <p:ext uri="{BB962C8B-B14F-4D97-AF65-F5344CB8AC3E}">
        <p14:creationId xmlns:p14="http://schemas.microsoft.com/office/powerpoint/2010/main" val="388152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CD66A82B-C823-27FE-BB32-AC477FDEFFBE}"/>
              </a:ext>
            </a:extLst>
          </p:cNvPr>
          <p:cNvPicPr>
            <a:picLocks noChangeAspect="1"/>
          </p:cNvPicPr>
          <p:nvPr/>
        </p:nvPicPr>
        <p:blipFill>
          <a:blip r:embed="rId3"/>
          <a:srcRect l="8220" b="13918"/>
          <a:stretch/>
        </p:blipFill>
        <p:spPr>
          <a:xfrm>
            <a:off x="370" y="3683233"/>
            <a:ext cx="3930409" cy="3174767"/>
          </a:xfrm>
          <a:prstGeom prst="rect">
            <a:avLst/>
          </a:prstGeom>
        </p:spPr>
      </p:pic>
      <p:sp>
        <p:nvSpPr>
          <p:cNvPr id="17" name="CasellaDiTesto 16">
            <a:extLst>
              <a:ext uri="{FF2B5EF4-FFF2-40B4-BE49-F238E27FC236}">
                <a16:creationId xmlns:a16="http://schemas.microsoft.com/office/drawing/2014/main" id="{44B58277-367A-FE36-496E-541AE6C1CA57}"/>
              </a:ext>
            </a:extLst>
          </p:cNvPr>
          <p:cNvSpPr txBox="1"/>
          <p:nvPr/>
        </p:nvSpPr>
        <p:spPr>
          <a:xfrm>
            <a:off x="1199456" y="581652"/>
            <a:ext cx="9228595" cy="1010341"/>
          </a:xfrm>
          <a:prstGeom prst="rect">
            <a:avLst/>
          </a:prstGeom>
          <a:noFill/>
        </p:spPr>
        <p:txBody>
          <a:bodyPr wrap="square">
            <a:spAutoFit/>
          </a:bodyPr>
          <a:lstStyle/>
          <a:p>
            <a:pPr algn="ctr">
              <a:lnSpc>
                <a:spcPct val="150000"/>
              </a:lnSpc>
            </a:pPr>
            <a:r>
              <a:rPr lang="en-US" sz="4400" noProof="0" dirty="0"/>
              <a:t>Let’s introduce stable isotopes:</a:t>
            </a:r>
          </a:p>
        </p:txBody>
      </p:sp>
      <p:sp>
        <p:nvSpPr>
          <p:cNvPr id="22" name="Esagono 21">
            <a:extLst>
              <a:ext uri="{FF2B5EF4-FFF2-40B4-BE49-F238E27FC236}">
                <a16:creationId xmlns:a16="http://schemas.microsoft.com/office/drawing/2014/main" id="{4C543D5C-32C5-F8DB-52EE-793C9F471793}"/>
              </a:ext>
            </a:extLst>
          </p:cNvPr>
          <p:cNvSpPr/>
          <p:nvPr/>
        </p:nvSpPr>
        <p:spPr>
          <a:xfrm>
            <a:off x="2126231" y="5100041"/>
            <a:ext cx="988291" cy="870527"/>
          </a:xfrm>
          <a:prstGeom prst="hexagon">
            <a:avLst/>
          </a:prstGeom>
          <a:solidFill>
            <a:srgbClr val="B41D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Esagono 23">
            <a:extLst>
              <a:ext uri="{FF2B5EF4-FFF2-40B4-BE49-F238E27FC236}">
                <a16:creationId xmlns:a16="http://schemas.microsoft.com/office/drawing/2014/main" id="{3EC0EE70-9502-0B3D-AE56-B09F4E83F282}"/>
              </a:ext>
            </a:extLst>
          </p:cNvPr>
          <p:cNvSpPr/>
          <p:nvPr/>
        </p:nvSpPr>
        <p:spPr>
          <a:xfrm>
            <a:off x="1300921" y="5552783"/>
            <a:ext cx="988291" cy="870527"/>
          </a:xfrm>
          <a:prstGeom prst="hexagon">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CasellaDiTesto 24">
            <a:extLst>
              <a:ext uri="{FF2B5EF4-FFF2-40B4-BE49-F238E27FC236}">
                <a16:creationId xmlns:a16="http://schemas.microsoft.com/office/drawing/2014/main" id="{D86AE572-BAB7-4ADB-BE63-B0B1940A218F}"/>
              </a:ext>
            </a:extLst>
          </p:cNvPr>
          <p:cNvSpPr txBox="1"/>
          <p:nvPr/>
        </p:nvSpPr>
        <p:spPr>
          <a:xfrm>
            <a:off x="5282119" y="2566329"/>
            <a:ext cx="6726797" cy="477054"/>
          </a:xfrm>
          <a:prstGeom prst="rect">
            <a:avLst/>
          </a:prstGeom>
          <a:noFill/>
        </p:spPr>
        <p:txBody>
          <a:bodyPr wrap="square" rtlCol="0">
            <a:spAutoFit/>
          </a:bodyPr>
          <a:lstStyle/>
          <a:p>
            <a:r>
              <a:rPr lang="en-US" sz="2500" noProof="0" dirty="0">
                <a:cs typeface="Dreaming Outloud Pro" panose="020F0502020204030204" pitchFamily="66" charset="0"/>
              </a:rPr>
              <a:t>Principles of stable isotope ratios analysis </a:t>
            </a:r>
          </a:p>
        </p:txBody>
      </p:sp>
      <p:sp>
        <p:nvSpPr>
          <p:cNvPr id="26" name="CasellaDiTesto 25">
            <a:extLst>
              <a:ext uri="{FF2B5EF4-FFF2-40B4-BE49-F238E27FC236}">
                <a16:creationId xmlns:a16="http://schemas.microsoft.com/office/drawing/2014/main" id="{56D8AE11-161D-81AB-D452-B4B28CF83A21}"/>
              </a:ext>
            </a:extLst>
          </p:cNvPr>
          <p:cNvSpPr txBox="1"/>
          <p:nvPr/>
        </p:nvSpPr>
        <p:spPr>
          <a:xfrm>
            <a:off x="5282119" y="3830748"/>
            <a:ext cx="6527260" cy="477054"/>
          </a:xfrm>
          <a:prstGeom prst="rect">
            <a:avLst/>
          </a:prstGeom>
          <a:noFill/>
        </p:spPr>
        <p:txBody>
          <a:bodyPr wrap="square" rtlCol="0">
            <a:spAutoFit/>
          </a:bodyPr>
          <a:lstStyle/>
          <a:p>
            <a:r>
              <a:rPr lang="en-US" sz="2500" noProof="0" dirty="0">
                <a:cs typeface="Dreaming Outloud Pro" panose="020F0502020204030204" pitchFamily="66" charset="0"/>
              </a:rPr>
              <a:t>Natural isotopic abundance</a:t>
            </a:r>
          </a:p>
        </p:txBody>
      </p:sp>
      <p:sp>
        <p:nvSpPr>
          <p:cNvPr id="27" name="CasellaDiTesto 26">
            <a:extLst>
              <a:ext uri="{FF2B5EF4-FFF2-40B4-BE49-F238E27FC236}">
                <a16:creationId xmlns:a16="http://schemas.microsoft.com/office/drawing/2014/main" id="{C2165ECA-75D9-4E83-CFFA-B14DA47FDB82}"/>
              </a:ext>
            </a:extLst>
          </p:cNvPr>
          <p:cNvSpPr txBox="1"/>
          <p:nvPr/>
        </p:nvSpPr>
        <p:spPr>
          <a:xfrm>
            <a:off x="5282120" y="5119446"/>
            <a:ext cx="4523550" cy="477054"/>
          </a:xfrm>
          <a:prstGeom prst="rect">
            <a:avLst/>
          </a:prstGeom>
          <a:noFill/>
        </p:spPr>
        <p:txBody>
          <a:bodyPr wrap="square" rtlCol="0">
            <a:spAutoFit/>
          </a:bodyPr>
          <a:lstStyle/>
          <a:p>
            <a:r>
              <a:rPr lang="en-US" sz="2500" noProof="0" dirty="0">
                <a:cs typeface="Dreaming Outloud Pro" panose="020F0502020204030204" pitchFamily="66" charset="0"/>
              </a:rPr>
              <a:t>Applications</a:t>
            </a:r>
          </a:p>
        </p:txBody>
      </p:sp>
      <p:pic>
        <p:nvPicPr>
          <p:cNvPr id="6" name="Picture 6">
            <a:extLst>
              <a:ext uri="{FF2B5EF4-FFF2-40B4-BE49-F238E27FC236}">
                <a16:creationId xmlns:a16="http://schemas.microsoft.com/office/drawing/2014/main" id="{3271192B-C349-3F89-198B-FCB064646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2" name="Esagono 1">
            <a:extLst>
              <a:ext uri="{FF2B5EF4-FFF2-40B4-BE49-F238E27FC236}">
                <a16:creationId xmlns:a16="http://schemas.microsoft.com/office/drawing/2014/main" id="{40A3F61A-AAB5-1497-6483-7937E7568E34}"/>
              </a:ext>
            </a:extLst>
          </p:cNvPr>
          <p:cNvSpPr/>
          <p:nvPr/>
        </p:nvSpPr>
        <p:spPr>
          <a:xfrm>
            <a:off x="485339" y="6005525"/>
            <a:ext cx="988291" cy="870527"/>
          </a:xfrm>
          <a:prstGeom prst="hexagon">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agono 2">
            <a:extLst>
              <a:ext uri="{FF2B5EF4-FFF2-40B4-BE49-F238E27FC236}">
                <a16:creationId xmlns:a16="http://schemas.microsoft.com/office/drawing/2014/main" id="{2831AADD-798D-23DC-F1D6-2FD8697BCA91}"/>
              </a:ext>
            </a:extLst>
          </p:cNvPr>
          <p:cNvSpPr/>
          <p:nvPr/>
        </p:nvSpPr>
        <p:spPr>
          <a:xfrm>
            <a:off x="465883" y="5990024"/>
            <a:ext cx="988291" cy="870527"/>
          </a:xfrm>
          <a:prstGeom prst="hexagon">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37286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39 0.0037 L 0.28763 -0.5169 L 0.28763 -0.5169 " pathEditMode="relative" ptsTypes="AAA">
                                      <p:cBhvr>
                                        <p:cTn id="6" dur="1000" fill="hold"/>
                                        <p:tgtEl>
                                          <p:spTgt spid="3"/>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1500"/>
                            </p:stCondLst>
                            <p:childTnLst>
                              <p:par>
                                <p:cTn id="12" presetID="0" presetClass="path" presetSubtype="0" accel="50000" decel="50000" fill="hold" grpId="0" nodeType="afterEffect">
                                  <p:stCondLst>
                                    <p:cond delay="0"/>
                                  </p:stCondLst>
                                  <p:childTnLst>
                                    <p:animMotion origin="layout" path="M -0.00118 0.00509 L 0.21966 -0.27894 L 0.21966 -0.27894 " pathEditMode="relative" ptsTypes="AAA">
                                      <p:cBhvr>
                                        <p:cTn id="13" dur="1000" fill="hold"/>
                                        <p:tgtEl>
                                          <p:spTgt spid="24"/>
                                        </p:tgtEl>
                                        <p:attrNameLst>
                                          <p:attrName>ppt_x</p:attrName>
                                          <p:attrName>ppt_y</p:attrName>
                                        </p:attrNameLst>
                                      </p:cBhvr>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3000"/>
                            </p:stCondLst>
                            <p:childTnLst>
                              <p:par>
                                <p:cTn id="19" presetID="0" presetClass="path" presetSubtype="0" accel="50000" decel="50000" fill="hold" grpId="0" nodeType="afterEffect">
                                  <p:stCondLst>
                                    <p:cond delay="0"/>
                                  </p:stCondLst>
                                  <p:childTnLst>
                                    <p:animMotion origin="layout" path="M -0.0013 4.07407E-6 L 0.15196 -0.03033 L 0.15196 -0.03033 " pathEditMode="relative" ptsTypes="AAA">
                                      <p:cBhvr>
                                        <p:cTn id="20" dur="1000" fill="hold"/>
                                        <p:tgtEl>
                                          <p:spTgt spid="22"/>
                                        </p:tgtEl>
                                        <p:attrNameLst>
                                          <p:attrName>ppt_x</p:attrName>
                                          <p:attrName>ppt_y</p:attrName>
                                        </p:attrNameLst>
                                      </p:cBhvr>
                                    </p:animMotion>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p:bldP spid="26" grpId="0"/>
      <p:bldP spid="27"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D920D-9E4D-FDCE-8339-A4FCF0BCBB2B}"/>
            </a:ext>
          </a:extLst>
        </p:cNvPr>
        <p:cNvGrpSpPr/>
        <p:nvPr/>
      </p:nvGrpSpPr>
      <p:grpSpPr>
        <a:xfrm>
          <a:off x="0" y="0"/>
          <a:ext cx="0" cy="0"/>
          <a:chOff x="0" y="0"/>
          <a:chExt cx="0" cy="0"/>
        </a:xfrm>
      </p:grpSpPr>
      <p:sp>
        <p:nvSpPr>
          <p:cNvPr id="4" name="Rettangolo con angoli in alto arrotondati 3">
            <a:extLst>
              <a:ext uri="{FF2B5EF4-FFF2-40B4-BE49-F238E27FC236}">
                <a16:creationId xmlns:a16="http://schemas.microsoft.com/office/drawing/2014/main" id="{4E421FC0-7FD8-F36D-51CC-EC258D9422AA}"/>
              </a:ext>
            </a:extLst>
          </p:cNvPr>
          <p:cNvSpPr/>
          <p:nvPr/>
        </p:nvSpPr>
        <p:spPr>
          <a:xfrm rot="5400000">
            <a:off x="18009" y="2079112"/>
            <a:ext cx="615837" cy="65185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ttangolo con angoli in alto arrotondati 4">
            <a:extLst>
              <a:ext uri="{FF2B5EF4-FFF2-40B4-BE49-F238E27FC236}">
                <a16:creationId xmlns:a16="http://schemas.microsoft.com/office/drawing/2014/main" id="{7763B64C-4E85-5B3A-39FE-271480021964}"/>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Immagine 2">
            <a:extLst>
              <a:ext uri="{FF2B5EF4-FFF2-40B4-BE49-F238E27FC236}">
                <a16:creationId xmlns:a16="http://schemas.microsoft.com/office/drawing/2014/main" id="{D731B794-9B10-0CC6-B903-CE9FBFB78507}"/>
              </a:ext>
            </a:extLst>
          </p:cNvPr>
          <p:cNvPicPr>
            <a:picLocks noChangeAspect="1"/>
          </p:cNvPicPr>
          <p:nvPr/>
        </p:nvPicPr>
        <p:blipFill>
          <a:blip r:embed="rId3"/>
          <a:srcRect b="14692"/>
          <a:stretch>
            <a:fillRect/>
          </a:stretch>
        </p:blipFill>
        <p:spPr>
          <a:xfrm>
            <a:off x="3364127" y="730077"/>
            <a:ext cx="5437909" cy="5015709"/>
          </a:xfrm>
          <a:prstGeom prst="rect">
            <a:avLst/>
          </a:prstGeom>
        </p:spPr>
      </p:pic>
      <p:sp>
        <p:nvSpPr>
          <p:cNvPr id="9" name="CasellaDiTesto 8">
            <a:extLst>
              <a:ext uri="{FF2B5EF4-FFF2-40B4-BE49-F238E27FC236}">
                <a16:creationId xmlns:a16="http://schemas.microsoft.com/office/drawing/2014/main" id="{0E7E46A4-A964-654E-3C0D-45DB4F5BF604}"/>
              </a:ext>
            </a:extLst>
          </p:cNvPr>
          <p:cNvSpPr txBox="1"/>
          <p:nvPr/>
        </p:nvSpPr>
        <p:spPr>
          <a:xfrm>
            <a:off x="3968822" y="5829249"/>
            <a:ext cx="4919542" cy="784830"/>
          </a:xfrm>
          <a:prstGeom prst="rect">
            <a:avLst/>
          </a:prstGeom>
          <a:noFill/>
        </p:spPr>
        <p:txBody>
          <a:bodyPr wrap="square">
            <a:spAutoFit/>
          </a:bodyPr>
          <a:lstStyle/>
          <a:p>
            <a:pPr algn="just"/>
            <a:r>
              <a:rPr lang="en-US" sz="1500" noProof="0" dirty="0"/>
              <a:t>Figure 3. Linear correlation between the mean </a:t>
            </a:r>
            <a:r>
              <a:rPr lang="en-US" sz="1500" baseline="30000" noProof="0" dirty="0"/>
              <a:t>87</a:t>
            </a:r>
            <a:r>
              <a:rPr lang="en-US" sz="1500" noProof="0" dirty="0"/>
              <a:t>Sr/</a:t>
            </a:r>
            <a:r>
              <a:rPr lang="en-US" sz="1500" baseline="30000" noProof="0" dirty="0"/>
              <a:t>86</a:t>
            </a:r>
            <a:r>
              <a:rPr lang="en-US" sz="1500" noProof="0" dirty="0"/>
              <a:t>Sr ratios of apple and soil extracts. Data are grouped according to the cultivation district.</a:t>
            </a:r>
          </a:p>
        </p:txBody>
      </p:sp>
      <p:pic>
        <p:nvPicPr>
          <p:cNvPr id="11" name="Immagine 10">
            <a:extLst>
              <a:ext uri="{FF2B5EF4-FFF2-40B4-BE49-F238E27FC236}">
                <a16:creationId xmlns:a16="http://schemas.microsoft.com/office/drawing/2014/main" id="{3A4B25E3-FB58-5EBA-87B7-A5698B354FB2}"/>
              </a:ext>
            </a:extLst>
          </p:cNvPr>
          <p:cNvPicPr>
            <a:picLocks noChangeAspect="1"/>
          </p:cNvPicPr>
          <p:nvPr/>
        </p:nvPicPr>
        <p:blipFill>
          <a:blip r:embed="rId3"/>
          <a:srcRect l="11285" t="84928" r="44196"/>
          <a:stretch>
            <a:fillRect/>
          </a:stretch>
        </p:blipFill>
        <p:spPr>
          <a:xfrm>
            <a:off x="8959914" y="3517620"/>
            <a:ext cx="2663053" cy="974776"/>
          </a:xfrm>
          <a:prstGeom prst="rect">
            <a:avLst/>
          </a:prstGeom>
        </p:spPr>
      </p:pic>
      <p:pic>
        <p:nvPicPr>
          <p:cNvPr id="10" name="Immagine 9">
            <a:extLst>
              <a:ext uri="{FF2B5EF4-FFF2-40B4-BE49-F238E27FC236}">
                <a16:creationId xmlns:a16="http://schemas.microsoft.com/office/drawing/2014/main" id="{82270319-DC2A-43D4-8A21-BF88D3587F19}"/>
              </a:ext>
            </a:extLst>
          </p:cNvPr>
          <p:cNvPicPr>
            <a:picLocks noChangeAspect="1"/>
          </p:cNvPicPr>
          <p:nvPr/>
        </p:nvPicPr>
        <p:blipFill>
          <a:blip r:embed="rId3"/>
          <a:srcRect l="55805" t="86711"/>
          <a:stretch>
            <a:fillRect/>
          </a:stretch>
        </p:blipFill>
        <p:spPr>
          <a:xfrm>
            <a:off x="9032435" y="4385186"/>
            <a:ext cx="2643589" cy="859401"/>
          </a:xfrm>
          <a:prstGeom prst="rect">
            <a:avLst/>
          </a:prstGeom>
        </p:spPr>
      </p:pic>
      <p:sp>
        <p:nvSpPr>
          <p:cNvPr id="13" name="CasellaDiTesto 12">
            <a:extLst>
              <a:ext uri="{FF2B5EF4-FFF2-40B4-BE49-F238E27FC236}">
                <a16:creationId xmlns:a16="http://schemas.microsoft.com/office/drawing/2014/main" id="{8E3308FF-373D-EA41-E75F-E1CF605F8FB3}"/>
              </a:ext>
            </a:extLst>
          </p:cNvPr>
          <p:cNvSpPr txBox="1"/>
          <p:nvPr/>
        </p:nvSpPr>
        <p:spPr>
          <a:xfrm>
            <a:off x="19460" y="58958"/>
            <a:ext cx="4021394" cy="323165"/>
          </a:xfrm>
          <a:prstGeom prst="rect">
            <a:avLst/>
          </a:prstGeom>
          <a:noFill/>
        </p:spPr>
        <p:txBody>
          <a:bodyPr wrap="square">
            <a:spAutoFit/>
          </a:bodyPr>
          <a:lstStyle/>
          <a:p>
            <a:r>
              <a:rPr lang="en-US" sz="1500" noProof="0" dirty="0" err="1"/>
              <a:t>Aguzzoni</a:t>
            </a:r>
            <a:r>
              <a:rPr lang="en-US" sz="1500" noProof="0" dirty="0"/>
              <a:t> et al, 2020; DOI: 10.1002/jsfa.10399</a:t>
            </a:r>
          </a:p>
        </p:txBody>
      </p:sp>
      <p:sp>
        <p:nvSpPr>
          <p:cNvPr id="12" name="Rettangolo con angoli in alto arrotondati 11">
            <a:extLst>
              <a:ext uri="{FF2B5EF4-FFF2-40B4-BE49-F238E27FC236}">
                <a16:creationId xmlns:a16="http://schemas.microsoft.com/office/drawing/2014/main" id="{5B08D634-7158-FD45-FF5B-7DB97DF03DB8}"/>
              </a:ext>
            </a:extLst>
          </p:cNvPr>
          <p:cNvSpPr/>
          <p:nvPr/>
        </p:nvSpPr>
        <p:spPr>
          <a:xfrm rot="5400000">
            <a:off x="365589" y="479117"/>
            <a:ext cx="615837" cy="1347022"/>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14" name="Immagine 13">
            <a:extLst>
              <a:ext uri="{FF2B5EF4-FFF2-40B4-BE49-F238E27FC236}">
                <a16:creationId xmlns:a16="http://schemas.microsoft.com/office/drawing/2014/main" id="{9A6BD15C-581A-0777-5DDF-3C31AAE9A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995" y="873716"/>
            <a:ext cx="592390" cy="592390"/>
          </a:xfrm>
          <a:prstGeom prst="rect">
            <a:avLst/>
          </a:prstGeom>
        </p:spPr>
      </p:pic>
    </p:spTree>
    <p:extLst>
      <p:ext uri="{BB962C8B-B14F-4D97-AF65-F5344CB8AC3E}">
        <p14:creationId xmlns:p14="http://schemas.microsoft.com/office/powerpoint/2010/main" val="271790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414C1-4729-4B9A-92AF-8553F5DAC956}"/>
            </a:ext>
          </a:extLst>
        </p:cNvPr>
        <p:cNvGrpSpPr/>
        <p:nvPr/>
      </p:nvGrpSpPr>
      <p:grpSpPr>
        <a:xfrm>
          <a:off x="0" y="0"/>
          <a:ext cx="0" cy="0"/>
          <a:chOff x="0" y="0"/>
          <a:chExt cx="0" cy="0"/>
        </a:xfrm>
      </p:grpSpPr>
      <p:sp>
        <p:nvSpPr>
          <p:cNvPr id="4" name="Rettangolo con angoli in alto arrotondati 3">
            <a:extLst>
              <a:ext uri="{FF2B5EF4-FFF2-40B4-BE49-F238E27FC236}">
                <a16:creationId xmlns:a16="http://schemas.microsoft.com/office/drawing/2014/main" id="{486009A0-3D92-5D31-B1CA-1DC06B92C86D}"/>
              </a:ext>
            </a:extLst>
          </p:cNvPr>
          <p:cNvSpPr/>
          <p:nvPr/>
        </p:nvSpPr>
        <p:spPr>
          <a:xfrm rot="5400000">
            <a:off x="18009" y="2079112"/>
            <a:ext cx="615837" cy="65185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ttangolo con angoli in alto arrotondati 4">
            <a:extLst>
              <a:ext uri="{FF2B5EF4-FFF2-40B4-BE49-F238E27FC236}">
                <a16:creationId xmlns:a16="http://schemas.microsoft.com/office/drawing/2014/main" id="{C162B3A8-8EBD-4AEC-8B94-D78A8D9553B0}"/>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Immagine 2">
            <a:extLst>
              <a:ext uri="{FF2B5EF4-FFF2-40B4-BE49-F238E27FC236}">
                <a16:creationId xmlns:a16="http://schemas.microsoft.com/office/drawing/2014/main" id="{77BCFC40-9418-5AAD-040F-C7FAF268CD4B}"/>
              </a:ext>
            </a:extLst>
          </p:cNvPr>
          <p:cNvPicPr>
            <a:picLocks noChangeAspect="1"/>
          </p:cNvPicPr>
          <p:nvPr/>
        </p:nvPicPr>
        <p:blipFill>
          <a:blip r:embed="rId3"/>
          <a:stretch>
            <a:fillRect/>
          </a:stretch>
        </p:blipFill>
        <p:spPr>
          <a:xfrm>
            <a:off x="1896089" y="1373297"/>
            <a:ext cx="9048750" cy="4295775"/>
          </a:xfrm>
          <a:prstGeom prst="rect">
            <a:avLst/>
          </a:prstGeom>
        </p:spPr>
      </p:pic>
      <p:sp>
        <p:nvSpPr>
          <p:cNvPr id="9" name="CasellaDiTesto 8">
            <a:extLst>
              <a:ext uri="{FF2B5EF4-FFF2-40B4-BE49-F238E27FC236}">
                <a16:creationId xmlns:a16="http://schemas.microsoft.com/office/drawing/2014/main" id="{A7E218C9-5B9E-FA3B-4926-CC98644E3EB4}"/>
              </a:ext>
            </a:extLst>
          </p:cNvPr>
          <p:cNvSpPr txBox="1"/>
          <p:nvPr/>
        </p:nvSpPr>
        <p:spPr>
          <a:xfrm>
            <a:off x="2451367" y="5953552"/>
            <a:ext cx="8760542" cy="784830"/>
          </a:xfrm>
          <a:prstGeom prst="rect">
            <a:avLst/>
          </a:prstGeom>
          <a:noFill/>
        </p:spPr>
        <p:txBody>
          <a:bodyPr wrap="square">
            <a:spAutoFit/>
          </a:bodyPr>
          <a:lstStyle/>
          <a:p>
            <a:r>
              <a:rPr lang="en-US" sz="1500" noProof="0" dirty="0"/>
              <a:t>Figure 4. Comparison between the mean </a:t>
            </a:r>
            <a:r>
              <a:rPr lang="en-US" sz="1500" baseline="30000" noProof="0" dirty="0"/>
              <a:t>87</a:t>
            </a:r>
            <a:r>
              <a:rPr lang="en-US" sz="1500" noProof="0" dirty="0"/>
              <a:t>Sr/</a:t>
            </a:r>
            <a:r>
              <a:rPr lang="en-US" sz="1500" baseline="30000" noProof="0" dirty="0"/>
              <a:t>86</a:t>
            </a:r>
            <a:r>
              <a:rPr lang="en-US" sz="1500" noProof="0" dirty="0"/>
              <a:t>Sr ratios of apples from two consecutive years (2017 and 2018) for each orchard. Orchards are numbered according to Table 1. Asterisks denote statistical significance: *P &lt; 0.05, **P &lt; 0.01, ***P &lt; 0.001.</a:t>
            </a:r>
          </a:p>
        </p:txBody>
      </p:sp>
      <p:sp>
        <p:nvSpPr>
          <p:cNvPr id="11" name="CasellaDiTesto 10">
            <a:extLst>
              <a:ext uri="{FF2B5EF4-FFF2-40B4-BE49-F238E27FC236}">
                <a16:creationId xmlns:a16="http://schemas.microsoft.com/office/drawing/2014/main" id="{0E75EDF5-C626-6AE5-2B06-C60CECA7220F}"/>
              </a:ext>
            </a:extLst>
          </p:cNvPr>
          <p:cNvSpPr txBox="1"/>
          <p:nvPr/>
        </p:nvSpPr>
        <p:spPr>
          <a:xfrm>
            <a:off x="19460" y="58958"/>
            <a:ext cx="4021394" cy="323165"/>
          </a:xfrm>
          <a:prstGeom prst="rect">
            <a:avLst/>
          </a:prstGeom>
          <a:noFill/>
        </p:spPr>
        <p:txBody>
          <a:bodyPr wrap="square">
            <a:spAutoFit/>
          </a:bodyPr>
          <a:lstStyle/>
          <a:p>
            <a:r>
              <a:rPr lang="en-US" sz="1500" noProof="0" dirty="0" err="1"/>
              <a:t>Aguzzoni</a:t>
            </a:r>
            <a:r>
              <a:rPr lang="en-US" sz="1500" noProof="0" dirty="0"/>
              <a:t> et al, 2020; DOI: 10.1002/jsfa.10399</a:t>
            </a:r>
          </a:p>
        </p:txBody>
      </p:sp>
      <p:sp>
        <p:nvSpPr>
          <p:cNvPr id="10" name="Rettangolo con angoli in alto arrotondati 9">
            <a:extLst>
              <a:ext uri="{FF2B5EF4-FFF2-40B4-BE49-F238E27FC236}">
                <a16:creationId xmlns:a16="http://schemas.microsoft.com/office/drawing/2014/main" id="{527BDDAA-701C-3E2C-77CC-D48E3A16FCBA}"/>
              </a:ext>
            </a:extLst>
          </p:cNvPr>
          <p:cNvSpPr/>
          <p:nvPr/>
        </p:nvSpPr>
        <p:spPr>
          <a:xfrm rot="5400000">
            <a:off x="365589" y="479117"/>
            <a:ext cx="615837" cy="1347022"/>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12" name="Immagine 11">
            <a:extLst>
              <a:ext uri="{FF2B5EF4-FFF2-40B4-BE49-F238E27FC236}">
                <a16:creationId xmlns:a16="http://schemas.microsoft.com/office/drawing/2014/main" id="{FBE5F9FB-7422-6088-AE08-AE2D22D72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995" y="873716"/>
            <a:ext cx="592390" cy="592390"/>
          </a:xfrm>
          <a:prstGeom prst="rect">
            <a:avLst/>
          </a:prstGeom>
        </p:spPr>
      </p:pic>
    </p:spTree>
    <p:extLst>
      <p:ext uri="{BB962C8B-B14F-4D97-AF65-F5344CB8AC3E}">
        <p14:creationId xmlns:p14="http://schemas.microsoft.com/office/powerpoint/2010/main" val="1056226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AF48-3CBF-364E-C1F1-1056BC630F18}"/>
            </a:ext>
          </a:extLst>
        </p:cNvPr>
        <p:cNvGrpSpPr/>
        <p:nvPr/>
      </p:nvGrpSpPr>
      <p:grpSpPr>
        <a:xfrm>
          <a:off x="0" y="0"/>
          <a:ext cx="0" cy="0"/>
          <a:chOff x="0" y="0"/>
          <a:chExt cx="0" cy="0"/>
        </a:xfrm>
      </p:grpSpPr>
      <p:sp>
        <p:nvSpPr>
          <p:cNvPr id="4" name="Rettangolo con angoli in alto arrotondati 3">
            <a:extLst>
              <a:ext uri="{FF2B5EF4-FFF2-40B4-BE49-F238E27FC236}">
                <a16:creationId xmlns:a16="http://schemas.microsoft.com/office/drawing/2014/main" id="{59A254ED-24DB-A272-1D66-D23447AB5EB3}"/>
              </a:ext>
            </a:extLst>
          </p:cNvPr>
          <p:cNvSpPr/>
          <p:nvPr/>
        </p:nvSpPr>
        <p:spPr>
          <a:xfrm rot="5400000">
            <a:off x="18009" y="2079112"/>
            <a:ext cx="615837" cy="65185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ttangolo con angoli in alto arrotondati 4">
            <a:extLst>
              <a:ext uri="{FF2B5EF4-FFF2-40B4-BE49-F238E27FC236}">
                <a16:creationId xmlns:a16="http://schemas.microsoft.com/office/drawing/2014/main" id="{46125951-25C6-B48E-7D8A-935583346FD2}"/>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Immagine 2">
            <a:extLst>
              <a:ext uri="{FF2B5EF4-FFF2-40B4-BE49-F238E27FC236}">
                <a16:creationId xmlns:a16="http://schemas.microsoft.com/office/drawing/2014/main" id="{4B2A1BFF-8351-4708-B0B8-BAFC4FEFA341}"/>
              </a:ext>
            </a:extLst>
          </p:cNvPr>
          <p:cNvPicPr>
            <a:picLocks noChangeAspect="1"/>
          </p:cNvPicPr>
          <p:nvPr/>
        </p:nvPicPr>
        <p:blipFill>
          <a:blip r:embed="rId3"/>
          <a:stretch>
            <a:fillRect/>
          </a:stretch>
        </p:blipFill>
        <p:spPr>
          <a:xfrm>
            <a:off x="2128432" y="1584082"/>
            <a:ext cx="8269432" cy="3749386"/>
          </a:xfrm>
          <a:prstGeom prst="rect">
            <a:avLst/>
          </a:prstGeom>
        </p:spPr>
      </p:pic>
      <p:sp>
        <p:nvSpPr>
          <p:cNvPr id="9" name="CasellaDiTesto 8">
            <a:extLst>
              <a:ext uri="{FF2B5EF4-FFF2-40B4-BE49-F238E27FC236}">
                <a16:creationId xmlns:a16="http://schemas.microsoft.com/office/drawing/2014/main" id="{FA20EFEA-A4E8-B404-D962-CF9B3536546C}"/>
              </a:ext>
            </a:extLst>
          </p:cNvPr>
          <p:cNvSpPr txBox="1"/>
          <p:nvPr/>
        </p:nvSpPr>
        <p:spPr>
          <a:xfrm>
            <a:off x="1976284" y="5692974"/>
            <a:ext cx="9448800" cy="969496"/>
          </a:xfrm>
          <a:prstGeom prst="rect">
            <a:avLst/>
          </a:prstGeom>
          <a:noFill/>
        </p:spPr>
        <p:txBody>
          <a:bodyPr wrap="square">
            <a:spAutoFit/>
          </a:bodyPr>
          <a:lstStyle/>
          <a:p>
            <a:pPr algn="just"/>
            <a:r>
              <a:rPr lang="en-US" sz="1400" noProof="0" dirty="0"/>
              <a:t>Figure 2. </a:t>
            </a:r>
            <a:r>
              <a:rPr lang="en-US" sz="1400" baseline="30000" noProof="0" dirty="0"/>
              <a:t>87</a:t>
            </a:r>
            <a:r>
              <a:rPr lang="en-US" sz="1400" noProof="0" dirty="0"/>
              <a:t>Sr/</a:t>
            </a:r>
            <a:r>
              <a:rPr lang="en-US" sz="1400" baseline="30000" noProof="0" dirty="0"/>
              <a:t>86</a:t>
            </a:r>
            <a:r>
              <a:rPr lang="en-US" sz="1400" noProof="0" dirty="0"/>
              <a:t>Sr ratios measured in apple orchards (2017) grouped according to the cultivation district. Horizontal lines represent the mean ± SD of each district. Each symbol represents one orchard and is the mean of 10 apple samples. Open squares represent the two orchards in Val di Non excluded from the mean calculation and the analysis of variance among cultivation districts. Different letters indicate a significant difference among districts (P &lt; 0.05).</a:t>
            </a:r>
          </a:p>
        </p:txBody>
      </p:sp>
      <p:sp>
        <p:nvSpPr>
          <p:cNvPr id="12" name="CasellaDiTesto 11">
            <a:extLst>
              <a:ext uri="{FF2B5EF4-FFF2-40B4-BE49-F238E27FC236}">
                <a16:creationId xmlns:a16="http://schemas.microsoft.com/office/drawing/2014/main" id="{5EB4554E-BA0E-967C-2528-A7A4E347D8B5}"/>
              </a:ext>
            </a:extLst>
          </p:cNvPr>
          <p:cNvSpPr txBox="1"/>
          <p:nvPr/>
        </p:nvSpPr>
        <p:spPr>
          <a:xfrm>
            <a:off x="19460" y="58958"/>
            <a:ext cx="4021394" cy="323165"/>
          </a:xfrm>
          <a:prstGeom prst="rect">
            <a:avLst/>
          </a:prstGeom>
          <a:noFill/>
        </p:spPr>
        <p:txBody>
          <a:bodyPr wrap="square">
            <a:spAutoFit/>
          </a:bodyPr>
          <a:lstStyle/>
          <a:p>
            <a:r>
              <a:rPr lang="en-US" sz="1500" noProof="0" dirty="0" err="1"/>
              <a:t>Aguzzoni</a:t>
            </a:r>
            <a:r>
              <a:rPr lang="en-US" sz="1500" noProof="0" dirty="0"/>
              <a:t> et al, 2020; DOI: 10.1002/jsfa.10399</a:t>
            </a:r>
          </a:p>
        </p:txBody>
      </p:sp>
      <p:sp>
        <p:nvSpPr>
          <p:cNvPr id="10" name="Rettangolo con angoli in alto arrotondati 9">
            <a:extLst>
              <a:ext uri="{FF2B5EF4-FFF2-40B4-BE49-F238E27FC236}">
                <a16:creationId xmlns:a16="http://schemas.microsoft.com/office/drawing/2014/main" id="{D6C32C36-1D11-48F5-8E7B-EF37C4F23C0C}"/>
              </a:ext>
            </a:extLst>
          </p:cNvPr>
          <p:cNvSpPr/>
          <p:nvPr/>
        </p:nvSpPr>
        <p:spPr>
          <a:xfrm rot="5400000">
            <a:off x="365589" y="479117"/>
            <a:ext cx="615837" cy="1347022"/>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11" name="Immagine 10">
            <a:extLst>
              <a:ext uri="{FF2B5EF4-FFF2-40B4-BE49-F238E27FC236}">
                <a16:creationId xmlns:a16="http://schemas.microsoft.com/office/drawing/2014/main" id="{93E6A7F8-8E1E-8E55-15C2-55D2B9603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995" y="873716"/>
            <a:ext cx="592390" cy="592390"/>
          </a:xfrm>
          <a:prstGeom prst="rect">
            <a:avLst/>
          </a:prstGeom>
        </p:spPr>
      </p:pic>
    </p:spTree>
    <p:extLst>
      <p:ext uri="{BB962C8B-B14F-4D97-AF65-F5344CB8AC3E}">
        <p14:creationId xmlns:p14="http://schemas.microsoft.com/office/powerpoint/2010/main" val="212421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92591CDD-760D-E18A-1C50-BBEDFBE0FC3C}"/>
              </a:ext>
            </a:extLst>
          </p:cNvPr>
          <p:cNvPicPr>
            <a:picLocks noChangeAspect="1"/>
          </p:cNvPicPr>
          <p:nvPr/>
        </p:nvPicPr>
        <p:blipFill>
          <a:blip r:embed="rId3"/>
          <a:stretch>
            <a:fillRect/>
          </a:stretch>
        </p:blipFill>
        <p:spPr>
          <a:xfrm>
            <a:off x="1515985" y="1823661"/>
            <a:ext cx="9160030" cy="2982596"/>
          </a:xfrm>
          <a:prstGeom prst="rect">
            <a:avLst/>
          </a:prstGeom>
        </p:spPr>
      </p:pic>
      <p:sp>
        <p:nvSpPr>
          <p:cNvPr id="4" name="Rettangolo con angoli in alto arrotondati 3">
            <a:extLst>
              <a:ext uri="{FF2B5EF4-FFF2-40B4-BE49-F238E27FC236}">
                <a16:creationId xmlns:a16="http://schemas.microsoft.com/office/drawing/2014/main" id="{7715725E-1EE3-06ED-474B-A32BB99DAFB7}"/>
              </a:ext>
            </a:extLst>
          </p:cNvPr>
          <p:cNvSpPr/>
          <p:nvPr/>
        </p:nvSpPr>
        <p:spPr>
          <a:xfrm rot="5400000">
            <a:off x="18009" y="2079112"/>
            <a:ext cx="615837" cy="65185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ttangolo con angoli in alto arrotondati 4">
            <a:extLst>
              <a:ext uri="{FF2B5EF4-FFF2-40B4-BE49-F238E27FC236}">
                <a16:creationId xmlns:a16="http://schemas.microsoft.com/office/drawing/2014/main" id="{F48435B4-7630-1150-5BD8-D6F5005E645C}"/>
              </a:ext>
            </a:extLst>
          </p:cNvPr>
          <p:cNvSpPr/>
          <p:nvPr/>
        </p:nvSpPr>
        <p:spPr>
          <a:xfrm rot="5400000">
            <a:off x="18007" y="3296953"/>
            <a:ext cx="615837" cy="65185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ttangolo con angoli in alto arrotondati 5">
            <a:extLst>
              <a:ext uri="{FF2B5EF4-FFF2-40B4-BE49-F238E27FC236}">
                <a16:creationId xmlns:a16="http://schemas.microsoft.com/office/drawing/2014/main" id="{45D160E3-A3CC-8E16-6366-FE3988B0ACFB}"/>
              </a:ext>
            </a:extLst>
          </p:cNvPr>
          <p:cNvSpPr/>
          <p:nvPr/>
        </p:nvSpPr>
        <p:spPr>
          <a:xfrm rot="5400000">
            <a:off x="365588" y="479116"/>
            <a:ext cx="615837" cy="1347022"/>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7" name="Immagine 6">
            <a:extLst>
              <a:ext uri="{FF2B5EF4-FFF2-40B4-BE49-F238E27FC236}">
                <a16:creationId xmlns:a16="http://schemas.microsoft.com/office/drawing/2014/main" id="{DAB4105E-405C-F378-F461-88CBF97E8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13" y="934467"/>
            <a:ext cx="489578" cy="489578"/>
          </a:xfrm>
          <a:prstGeom prst="rect">
            <a:avLst/>
          </a:prstGeom>
        </p:spPr>
      </p:pic>
      <p:sp>
        <p:nvSpPr>
          <p:cNvPr id="9" name="CasellaDiTesto 8">
            <a:extLst>
              <a:ext uri="{FF2B5EF4-FFF2-40B4-BE49-F238E27FC236}">
                <a16:creationId xmlns:a16="http://schemas.microsoft.com/office/drawing/2014/main" id="{83CDD6D0-3A50-AB8B-8364-F1762F500A08}"/>
              </a:ext>
            </a:extLst>
          </p:cNvPr>
          <p:cNvSpPr txBox="1"/>
          <p:nvPr/>
        </p:nvSpPr>
        <p:spPr>
          <a:xfrm>
            <a:off x="8199791" y="6528247"/>
            <a:ext cx="4119717" cy="329753"/>
          </a:xfrm>
          <a:prstGeom prst="rect">
            <a:avLst/>
          </a:prstGeom>
          <a:noFill/>
        </p:spPr>
        <p:txBody>
          <a:bodyPr wrap="square">
            <a:spAutoFit/>
          </a:bodyPr>
          <a:lstStyle/>
          <a:p>
            <a:r>
              <a:rPr lang="en-US" sz="1500" noProof="0" dirty="0"/>
              <a:t>Raniolo et al., 2025; DOI</a:t>
            </a:r>
            <a:r>
              <a:rPr lang="en-US" sz="1500" dirty="0"/>
              <a:t>: </a:t>
            </a:r>
            <a:r>
              <a:rPr lang="en-GB" sz="1500" dirty="0"/>
              <a:t>10.3390/su17052165</a:t>
            </a:r>
            <a:endParaRPr lang="en-US" sz="1500" noProof="0" dirty="0">
              <a:cs typeface="Dreaming Outloud Pro" panose="020F0502020204030204" pitchFamily="66" charset="0"/>
            </a:endParaRPr>
          </a:p>
        </p:txBody>
      </p:sp>
    </p:spTree>
    <p:extLst>
      <p:ext uri="{BB962C8B-B14F-4D97-AF65-F5344CB8AC3E}">
        <p14:creationId xmlns:p14="http://schemas.microsoft.com/office/powerpoint/2010/main" val="309986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807DB-41AE-F5C4-9537-4EB205425021}"/>
            </a:ext>
          </a:extLst>
        </p:cNvPr>
        <p:cNvGrpSpPr/>
        <p:nvPr/>
      </p:nvGrpSpPr>
      <p:grpSpPr>
        <a:xfrm>
          <a:off x="0" y="0"/>
          <a:ext cx="0" cy="0"/>
          <a:chOff x="0" y="0"/>
          <a:chExt cx="0" cy="0"/>
        </a:xfrm>
      </p:grpSpPr>
      <p:sp>
        <p:nvSpPr>
          <p:cNvPr id="4" name="Rettangolo con angoli in alto arrotondati 3">
            <a:extLst>
              <a:ext uri="{FF2B5EF4-FFF2-40B4-BE49-F238E27FC236}">
                <a16:creationId xmlns:a16="http://schemas.microsoft.com/office/drawing/2014/main" id="{271495BA-6EE8-DAE8-7F47-3A84A0365C81}"/>
              </a:ext>
            </a:extLst>
          </p:cNvPr>
          <p:cNvSpPr/>
          <p:nvPr/>
        </p:nvSpPr>
        <p:spPr>
          <a:xfrm rot="5400000">
            <a:off x="18009" y="2079112"/>
            <a:ext cx="615837" cy="65185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ttangolo con angoli in alto arrotondati 4">
            <a:extLst>
              <a:ext uri="{FF2B5EF4-FFF2-40B4-BE49-F238E27FC236}">
                <a16:creationId xmlns:a16="http://schemas.microsoft.com/office/drawing/2014/main" id="{92C6AD22-BB09-D0E8-D746-A65DD1996B44}"/>
              </a:ext>
            </a:extLst>
          </p:cNvPr>
          <p:cNvSpPr/>
          <p:nvPr/>
        </p:nvSpPr>
        <p:spPr>
          <a:xfrm rot="5400000">
            <a:off x="18007" y="3296953"/>
            <a:ext cx="615837" cy="65185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ttangolo con angoli in alto arrotondati 5">
            <a:extLst>
              <a:ext uri="{FF2B5EF4-FFF2-40B4-BE49-F238E27FC236}">
                <a16:creationId xmlns:a16="http://schemas.microsoft.com/office/drawing/2014/main" id="{C9E31C0C-3560-51EA-B7FF-739ADCF6C4A6}"/>
              </a:ext>
            </a:extLst>
          </p:cNvPr>
          <p:cNvSpPr/>
          <p:nvPr/>
        </p:nvSpPr>
        <p:spPr>
          <a:xfrm rot="5400000">
            <a:off x="365588" y="479116"/>
            <a:ext cx="615837" cy="1347022"/>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8" name="Immagine 7">
            <a:extLst>
              <a:ext uri="{FF2B5EF4-FFF2-40B4-BE49-F238E27FC236}">
                <a16:creationId xmlns:a16="http://schemas.microsoft.com/office/drawing/2014/main" id="{701701FC-2DBA-80A3-6389-597DAED03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13" y="934467"/>
            <a:ext cx="489578" cy="489578"/>
          </a:xfrm>
          <a:prstGeom prst="rect">
            <a:avLst/>
          </a:prstGeom>
        </p:spPr>
      </p:pic>
      <p:pic>
        <p:nvPicPr>
          <p:cNvPr id="7" name="Immagine 6">
            <a:extLst>
              <a:ext uri="{FF2B5EF4-FFF2-40B4-BE49-F238E27FC236}">
                <a16:creationId xmlns:a16="http://schemas.microsoft.com/office/drawing/2014/main" id="{514BB538-1ACB-C33E-2020-B950FBB5CFB3}"/>
              </a:ext>
            </a:extLst>
          </p:cNvPr>
          <p:cNvPicPr>
            <a:picLocks noChangeAspect="1"/>
          </p:cNvPicPr>
          <p:nvPr/>
        </p:nvPicPr>
        <p:blipFill>
          <a:blip r:embed="rId4"/>
          <a:stretch>
            <a:fillRect/>
          </a:stretch>
        </p:blipFill>
        <p:spPr>
          <a:xfrm>
            <a:off x="2480801" y="1449656"/>
            <a:ext cx="8115300" cy="3286125"/>
          </a:xfrm>
          <a:prstGeom prst="rect">
            <a:avLst/>
          </a:prstGeom>
        </p:spPr>
      </p:pic>
      <p:sp>
        <p:nvSpPr>
          <p:cNvPr id="10" name="CasellaDiTesto 9">
            <a:extLst>
              <a:ext uri="{FF2B5EF4-FFF2-40B4-BE49-F238E27FC236}">
                <a16:creationId xmlns:a16="http://schemas.microsoft.com/office/drawing/2014/main" id="{82B6D9FE-BDC1-5057-6CEA-5DA34762BAAF}"/>
              </a:ext>
            </a:extLst>
          </p:cNvPr>
          <p:cNvSpPr txBox="1"/>
          <p:nvPr/>
        </p:nvSpPr>
        <p:spPr>
          <a:xfrm>
            <a:off x="3087328" y="4808504"/>
            <a:ext cx="7508773" cy="784830"/>
          </a:xfrm>
          <a:prstGeom prst="rect">
            <a:avLst/>
          </a:prstGeom>
          <a:noFill/>
        </p:spPr>
        <p:txBody>
          <a:bodyPr wrap="square">
            <a:spAutoFit/>
          </a:bodyPr>
          <a:lstStyle/>
          <a:p>
            <a:pPr algn="just"/>
            <a:r>
              <a:rPr lang="en-GB" sz="1500" dirty="0"/>
              <a:t>Figure 3. Mean values of δ</a:t>
            </a:r>
            <a:r>
              <a:rPr lang="en-GB" sz="1500" baseline="30000" dirty="0"/>
              <a:t>15</a:t>
            </a:r>
            <a:r>
              <a:rPr lang="en-GB" sz="1500" dirty="0"/>
              <a:t>N as a function of the 2-way interactions between grazing intensity and soil depth (grazing intensity: H = high; M = moderate; L = low; soil depth: S = superficial layer; D = deep layer)  in 2018 and 2020. </a:t>
            </a:r>
          </a:p>
        </p:txBody>
      </p:sp>
      <p:pic>
        <p:nvPicPr>
          <p:cNvPr id="12" name="Immagine 11">
            <a:extLst>
              <a:ext uri="{FF2B5EF4-FFF2-40B4-BE49-F238E27FC236}">
                <a16:creationId xmlns:a16="http://schemas.microsoft.com/office/drawing/2014/main" id="{A4ABA8DC-015E-45BB-25F0-75443DFB198A}"/>
              </a:ext>
            </a:extLst>
          </p:cNvPr>
          <p:cNvPicPr>
            <a:picLocks noChangeAspect="1"/>
          </p:cNvPicPr>
          <p:nvPr/>
        </p:nvPicPr>
        <p:blipFill>
          <a:blip r:embed="rId5"/>
          <a:stretch>
            <a:fillRect/>
          </a:stretch>
        </p:blipFill>
        <p:spPr>
          <a:xfrm>
            <a:off x="4332646" y="921019"/>
            <a:ext cx="4772025" cy="361950"/>
          </a:xfrm>
          <a:prstGeom prst="rect">
            <a:avLst/>
          </a:prstGeom>
        </p:spPr>
      </p:pic>
      <p:sp>
        <p:nvSpPr>
          <p:cNvPr id="13" name="CasellaDiTesto 12">
            <a:extLst>
              <a:ext uri="{FF2B5EF4-FFF2-40B4-BE49-F238E27FC236}">
                <a16:creationId xmlns:a16="http://schemas.microsoft.com/office/drawing/2014/main" id="{DB9135A1-F4E4-AA3B-095C-F3F1D43FA617}"/>
              </a:ext>
            </a:extLst>
          </p:cNvPr>
          <p:cNvSpPr txBox="1"/>
          <p:nvPr/>
        </p:nvSpPr>
        <p:spPr>
          <a:xfrm>
            <a:off x="8199791" y="6528247"/>
            <a:ext cx="4119717" cy="329753"/>
          </a:xfrm>
          <a:prstGeom prst="rect">
            <a:avLst/>
          </a:prstGeom>
          <a:noFill/>
        </p:spPr>
        <p:txBody>
          <a:bodyPr wrap="square">
            <a:spAutoFit/>
          </a:bodyPr>
          <a:lstStyle/>
          <a:p>
            <a:r>
              <a:rPr lang="en-US" sz="1500" noProof="0" dirty="0"/>
              <a:t>Raniolo et al., 2025; DOI</a:t>
            </a:r>
            <a:r>
              <a:rPr lang="en-US" sz="1500" dirty="0"/>
              <a:t>: </a:t>
            </a:r>
            <a:r>
              <a:rPr lang="en-GB" sz="1500" dirty="0"/>
              <a:t>10.3390/su17052165</a:t>
            </a:r>
            <a:endParaRPr lang="en-US" sz="1500" noProof="0" dirty="0">
              <a:cs typeface="Dreaming Outloud Pro" panose="020F0502020204030204" pitchFamily="66" charset="0"/>
            </a:endParaRPr>
          </a:p>
        </p:txBody>
      </p:sp>
    </p:spTree>
    <p:extLst>
      <p:ext uri="{BB962C8B-B14F-4D97-AF65-F5344CB8AC3E}">
        <p14:creationId xmlns:p14="http://schemas.microsoft.com/office/powerpoint/2010/main" val="3189310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DA7FC-CAB4-5DCA-62AF-1EBF533E37BB}"/>
            </a:ext>
          </a:extLst>
        </p:cNvPr>
        <p:cNvGrpSpPr/>
        <p:nvPr/>
      </p:nvGrpSpPr>
      <p:grpSpPr>
        <a:xfrm>
          <a:off x="0" y="0"/>
          <a:ext cx="0" cy="0"/>
          <a:chOff x="0" y="0"/>
          <a:chExt cx="0" cy="0"/>
        </a:xfrm>
      </p:grpSpPr>
      <p:pic>
        <p:nvPicPr>
          <p:cNvPr id="15" name="Immagine 14">
            <a:extLst>
              <a:ext uri="{FF2B5EF4-FFF2-40B4-BE49-F238E27FC236}">
                <a16:creationId xmlns:a16="http://schemas.microsoft.com/office/drawing/2014/main" id="{20CB4693-AA3E-C0F0-7718-A46572945F67}"/>
              </a:ext>
            </a:extLst>
          </p:cNvPr>
          <p:cNvPicPr>
            <a:picLocks noChangeAspect="1"/>
          </p:cNvPicPr>
          <p:nvPr/>
        </p:nvPicPr>
        <p:blipFill>
          <a:blip r:embed="rId3"/>
          <a:srcRect l="8220" b="13918"/>
          <a:stretch/>
        </p:blipFill>
        <p:spPr>
          <a:xfrm>
            <a:off x="370" y="3683233"/>
            <a:ext cx="3930409" cy="3174767"/>
          </a:xfrm>
          <a:prstGeom prst="rect">
            <a:avLst/>
          </a:prstGeom>
        </p:spPr>
      </p:pic>
      <p:sp>
        <p:nvSpPr>
          <p:cNvPr id="17" name="CasellaDiTesto 16">
            <a:extLst>
              <a:ext uri="{FF2B5EF4-FFF2-40B4-BE49-F238E27FC236}">
                <a16:creationId xmlns:a16="http://schemas.microsoft.com/office/drawing/2014/main" id="{3A340E59-5DA9-A846-F588-F541E9C55FC0}"/>
              </a:ext>
            </a:extLst>
          </p:cNvPr>
          <p:cNvSpPr txBox="1"/>
          <p:nvPr/>
        </p:nvSpPr>
        <p:spPr>
          <a:xfrm>
            <a:off x="1199456" y="581652"/>
            <a:ext cx="9228595" cy="1010341"/>
          </a:xfrm>
          <a:prstGeom prst="rect">
            <a:avLst/>
          </a:prstGeom>
          <a:noFill/>
        </p:spPr>
        <p:txBody>
          <a:bodyPr wrap="square">
            <a:spAutoFit/>
          </a:bodyPr>
          <a:lstStyle/>
          <a:p>
            <a:pPr algn="ctr">
              <a:lnSpc>
                <a:spcPct val="150000"/>
              </a:lnSpc>
            </a:pPr>
            <a:r>
              <a:rPr lang="en-US" sz="4400" noProof="0" dirty="0"/>
              <a:t>Applications:</a:t>
            </a:r>
          </a:p>
        </p:txBody>
      </p:sp>
      <p:sp>
        <p:nvSpPr>
          <p:cNvPr id="22" name="Esagono 21">
            <a:extLst>
              <a:ext uri="{FF2B5EF4-FFF2-40B4-BE49-F238E27FC236}">
                <a16:creationId xmlns:a16="http://schemas.microsoft.com/office/drawing/2014/main" id="{31B41D82-344C-A353-012A-A09A3E639118}"/>
              </a:ext>
            </a:extLst>
          </p:cNvPr>
          <p:cNvSpPr/>
          <p:nvPr/>
        </p:nvSpPr>
        <p:spPr>
          <a:xfrm>
            <a:off x="2126231" y="5100041"/>
            <a:ext cx="988291" cy="870527"/>
          </a:xfrm>
          <a:prstGeom prst="hexagon">
            <a:avLst/>
          </a:prstGeom>
          <a:solidFill>
            <a:srgbClr val="B41D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Esagono 23">
            <a:extLst>
              <a:ext uri="{FF2B5EF4-FFF2-40B4-BE49-F238E27FC236}">
                <a16:creationId xmlns:a16="http://schemas.microsoft.com/office/drawing/2014/main" id="{F1F49AE6-CBF7-6FC9-B426-AE9AE48F0807}"/>
              </a:ext>
            </a:extLst>
          </p:cNvPr>
          <p:cNvSpPr/>
          <p:nvPr/>
        </p:nvSpPr>
        <p:spPr>
          <a:xfrm>
            <a:off x="1300921" y="5552783"/>
            <a:ext cx="988291" cy="870527"/>
          </a:xfrm>
          <a:prstGeom prst="hexagon">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CasellaDiTesto 24">
            <a:extLst>
              <a:ext uri="{FF2B5EF4-FFF2-40B4-BE49-F238E27FC236}">
                <a16:creationId xmlns:a16="http://schemas.microsoft.com/office/drawing/2014/main" id="{207F7CE5-A0C2-93CB-F637-7E2447767B7D}"/>
              </a:ext>
            </a:extLst>
          </p:cNvPr>
          <p:cNvSpPr txBox="1"/>
          <p:nvPr/>
        </p:nvSpPr>
        <p:spPr>
          <a:xfrm>
            <a:off x="5282119" y="2566329"/>
            <a:ext cx="6726797" cy="646331"/>
          </a:xfrm>
          <a:prstGeom prst="rect">
            <a:avLst/>
          </a:prstGeom>
          <a:noFill/>
        </p:spPr>
        <p:txBody>
          <a:bodyPr wrap="square" rtlCol="0">
            <a:spAutoFit/>
          </a:bodyPr>
          <a:lstStyle/>
          <a:p>
            <a:r>
              <a:rPr lang="en-US" sz="2200" noProof="0" dirty="0">
                <a:cs typeface="Dreaming Outloud Pro" panose="020F0502020204030204" pitchFamily="66" charset="0"/>
              </a:rPr>
              <a:t>Soil and tomatoes: organic vs conventional</a:t>
            </a:r>
          </a:p>
          <a:p>
            <a:r>
              <a:rPr lang="en-US" sz="1400" noProof="0" dirty="0"/>
              <a:t>DOI: 10.1016/j.foodchem.2020.126426</a:t>
            </a:r>
            <a:endParaRPr lang="en-US" sz="1400" noProof="0" dirty="0">
              <a:cs typeface="Dreaming Outloud Pro" panose="020F0502020204030204" pitchFamily="66" charset="0"/>
            </a:endParaRPr>
          </a:p>
        </p:txBody>
      </p:sp>
      <p:sp>
        <p:nvSpPr>
          <p:cNvPr id="26" name="CasellaDiTesto 25">
            <a:extLst>
              <a:ext uri="{FF2B5EF4-FFF2-40B4-BE49-F238E27FC236}">
                <a16:creationId xmlns:a16="http://schemas.microsoft.com/office/drawing/2014/main" id="{A067AFA8-4DBC-A71F-7E49-902A54D117A5}"/>
              </a:ext>
            </a:extLst>
          </p:cNvPr>
          <p:cNvSpPr txBox="1"/>
          <p:nvPr/>
        </p:nvSpPr>
        <p:spPr>
          <a:xfrm>
            <a:off x="5282119" y="3830748"/>
            <a:ext cx="6527260" cy="646331"/>
          </a:xfrm>
          <a:prstGeom prst="rect">
            <a:avLst/>
          </a:prstGeom>
          <a:noFill/>
        </p:spPr>
        <p:txBody>
          <a:bodyPr wrap="square" rtlCol="0">
            <a:spAutoFit/>
          </a:bodyPr>
          <a:lstStyle/>
          <a:p>
            <a:r>
              <a:rPr lang="en-US" sz="2200" noProof="0" dirty="0"/>
              <a:t>Strontium for the study of the interaction soil-apple </a:t>
            </a:r>
            <a:r>
              <a:rPr lang="en-US" sz="1400" noProof="0" dirty="0"/>
              <a:t>DOI: 10.1002/jsfa.10399; DOI: 10.1021/acs.jafc.8b02604</a:t>
            </a:r>
            <a:endParaRPr lang="en-US" sz="1400" noProof="0" dirty="0">
              <a:cs typeface="Dreaming Outloud Pro" panose="020F0502020204030204" pitchFamily="66" charset="0"/>
            </a:endParaRPr>
          </a:p>
        </p:txBody>
      </p:sp>
      <p:sp>
        <p:nvSpPr>
          <p:cNvPr id="27" name="CasellaDiTesto 26">
            <a:extLst>
              <a:ext uri="{FF2B5EF4-FFF2-40B4-BE49-F238E27FC236}">
                <a16:creationId xmlns:a16="http://schemas.microsoft.com/office/drawing/2014/main" id="{647AF838-5373-D3BC-04A8-0701BE808DBD}"/>
              </a:ext>
            </a:extLst>
          </p:cNvPr>
          <p:cNvSpPr txBox="1"/>
          <p:nvPr/>
        </p:nvSpPr>
        <p:spPr>
          <a:xfrm>
            <a:off x="5282120" y="5119446"/>
            <a:ext cx="4523550" cy="692497"/>
          </a:xfrm>
          <a:prstGeom prst="rect">
            <a:avLst/>
          </a:prstGeom>
          <a:noFill/>
        </p:spPr>
        <p:txBody>
          <a:bodyPr wrap="square" rtlCol="0">
            <a:spAutoFit/>
          </a:bodyPr>
          <a:lstStyle/>
          <a:p>
            <a:r>
              <a:rPr lang="en-US" sz="2200" noProof="0" dirty="0">
                <a:cs typeface="Dreaming Outloud Pro" panose="020F0502020204030204" pitchFamily="66" charset="0"/>
              </a:rPr>
              <a:t>Nitrogen for environmental studies</a:t>
            </a:r>
            <a:r>
              <a:rPr lang="en-US" sz="2500" noProof="0" dirty="0">
                <a:cs typeface="Dreaming Outloud Pro" panose="020F0502020204030204" pitchFamily="66" charset="0"/>
              </a:rPr>
              <a:t> </a:t>
            </a:r>
          </a:p>
          <a:p>
            <a:r>
              <a:rPr lang="en-US" sz="1400" noProof="0" dirty="0"/>
              <a:t>DOI</a:t>
            </a:r>
            <a:r>
              <a:rPr lang="en-US" sz="1400" dirty="0"/>
              <a:t>: 10.2136/sssaj2003.1544</a:t>
            </a:r>
            <a:endParaRPr lang="en-US" sz="1400" noProof="0" dirty="0">
              <a:cs typeface="Dreaming Outloud Pro" panose="020F0502020204030204" pitchFamily="66" charset="0"/>
            </a:endParaRPr>
          </a:p>
        </p:txBody>
      </p:sp>
      <p:pic>
        <p:nvPicPr>
          <p:cNvPr id="6" name="Picture 6">
            <a:extLst>
              <a:ext uri="{FF2B5EF4-FFF2-40B4-BE49-F238E27FC236}">
                <a16:creationId xmlns:a16="http://schemas.microsoft.com/office/drawing/2014/main" id="{BE6F4245-5635-1D26-7F09-D7ED13576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2" name="Esagono 1">
            <a:extLst>
              <a:ext uri="{FF2B5EF4-FFF2-40B4-BE49-F238E27FC236}">
                <a16:creationId xmlns:a16="http://schemas.microsoft.com/office/drawing/2014/main" id="{A8BBCA90-25C4-E23D-E9C9-A898A7FA76A0}"/>
              </a:ext>
            </a:extLst>
          </p:cNvPr>
          <p:cNvSpPr/>
          <p:nvPr/>
        </p:nvSpPr>
        <p:spPr>
          <a:xfrm>
            <a:off x="485339" y="6005525"/>
            <a:ext cx="988291" cy="870527"/>
          </a:xfrm>
          <a:prstGeom prst="hexagon">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agono 2">
            <a:extLst>
              <a:ext uri="{FF2B5EF4-FFF2-40B4-BE49-F238E27FC236}">
                <a16:creationId xmlns:a16="http://schemas.microsoft.com/office/drawing/2014/main" id="{7502F369-8DF4-4687-F89D-28671A37146D}"/>
              </a:ext>
            </a:extLst>
          </p:cNvPr>
          <p:cNvSpPr/>
          <p:nvPr/>
        </p:nvSpPr>
        <p:spPr>
          <a:xfrm>
            <a:off x="465883" y="5990024"/>
            <a:ext cx="988291" cy="870527"/>
          </a:xfrm>
          <a:prstGeom prst="hexagon">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Immagine 4">
            <a:extLst>
              <a:ext uri="{FF2B5EF4-FFF2-40B4-BE49-F238E27FC236}">
                <a16:creationId xmlns:a16="http://schemas.microsoft.com/office/drawing/2014/main" id="{12B8FFF3-66B0-D1AC-4B25-41A1F0B74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504" y="2645258"/>
            <a:ext cx="592390" cy="592390"/>
          </a:xfrm>
          <a:prstGeom prst="rect">
            <a:avLst/>
          </a:prstGeom>
        </p:spPr>
      </p:pic>
      <p:pic>
        <p:nvPicPr>
          <p:cNvPr id="8" name="Immagine 7">
            <a:extLst>
              <a:ext uri="{FF2B5EF4-FFF2-40B4-BE49-F238E27FC236}">
                <a16:creationId xmlns:a16="http://schemas.microsoft.com/office/drawing/2014/main" id="{FE870814-BE5C-4829-69BA-DFC5BE772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7088" y="4944625"/>
            <a:ext cx="867318" cy="867318"/>
          </a:xfrm>
          <a:prstGeom prst="rect">
            <a:avLst/>
          </a:prstGeom>
        </p:spPr>
      </p:pic>
      <p:pic>
        <p:nvPicPr>
          <p:cNvPr id="10" name="Immagine 9">
            <a:extLst>
              <a:ext uri="{FF2B5EF4-FFF2-40B4-BE49-F238E27FC236}">
                <a16:creationId xmlns:a16="http://schemas.microsoft.com/office/drawing/2014/main" id="{920AB864-1FC9-39FA-DE25-84FFE386E5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0710" y="3999260"/>
            <a:ext cx="788471" cy="788471"/>
          </a:xfrm>
          <a:prstGeom prst="rect">
            <a:avLst/>
          </a:prstGeom>
        </p:spPr>
      </p:pic>
    </p:spTree>
    <p:extLst>
      <p:ext uri="{BB962C8B-B14F-4D97-AF65-F5344CB8AC3E}">
        <p14:creationId xmlns:p14="http://schemas.microsoft.com/office/powerpoint/2010/main" val="60421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39 0.0037 L 0.28763 -0.5169 L 0.28763 -0.5169 " pathEditMode="relative" ptsTypes="AAA">
                                      <p:cBhvr>
                                        <p:cTn id="6" dur="1000" fill="hold"/>
                                        <p:tgtEl>
                                          <p:spTgt spid="3"/>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0" presetClass="path" presetSubtype="0" accel="50000" decel="50000" fill="hold" grpId="0" nodeType="afterEffect">
                                  <p:stCondLst>
                                    <p:cond delay="0"/>
                                  </p:stCondLst>
                                  <p:childTnLst>
                                    <p:animMotion origin="layout" path="M -0.00118 0.00509 L 0.21966 -0.27894 L 0.21966 -0.27894 " pathEditMode="relative" ptsTypes="AAA">
                                      <p:cBhvr>
                                        <p:cTn id="16" dur="1000" fill="hold"/>
                                        <p:tgtEl>
                                          <p:spTgt spid="24"/>
                                        </p:tgtEl>
                                        <p:attrNameLst>
                                          <p:attrName>ppt_x</p:attrName>
                                          <p:attrName>ppt_y</p:attrName>
                                        </p:attrNameLst>
                                      </p:cBhvr>
                                    </p:animMotion>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0" presetClass="path" presetSubtype="0" accel="50000" decel="50000" fill="hold" grpId="0" nodeType="afterEffect">
                                  <p:stCondLst>
                                    <p:cond delay="0"/>
                                  </p:stCondLst>
                                  <p:childTnLst>
                                    <p:animMotion origin="layout" path="M -0.0013 4.07407E-6 L 0.15196 -0.03033 L 0.15196 -0.03033 " pathEditMode="relative" ptsTypes="AAA">
                                      <p:cBhvr>
                                        <p:cTn id="26" dur="1000" fill="hold"/>
                                        <p:tgtEl>
                                          <p:spTgt spid="22"/>
                                        </p:tgtEl>
                                        <p:attrNameLst>
                                          <p:attrName>ppt_x</p:attrName>
                                          <p:attrName>ppt_y</p:attrName>
                                        </p:attrNameLst>
                                      </p:cBhvr>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p:bldP spid="26" grpId="0"/>
      <p:bldP spid="27"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58AF7-32CC-43EA-C1E2-D5E8796893D3}"/>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B45E33F5-FA36-EC79-5400-4BDAE4A2E279}"/>
              </a:ext>
            </a:extLst>
          </p:cNvPr>
          <p:cNvPicPr>
            <a:picLocks noChangeAspect="1"/>
          </p:cNvPicPr>
          <p:nvPr/>
        </p:nvPicPr>
        <p:blipFill>
          <a:blip r:embed="rId3"/>
          <a:srcRect l="8220" b="13918"/>
          <a:stretch/>
        </p:blipFill>
        <p:spPr>
          <a:xfrm>
            <a:off x="370" y="3683233"/>
            <a:ext cx="3930409" cy="3174767"/>
          </a:xfrm>
          <a:prstGeom prst="rect">
            <a:avLst/>
          </a:prstGeom>
        </p:spPr>
      </p:pic>
      <p:sp>
        <p:nvSpPr>
          <p:cNvPr id="3" name="CasellaDiTesto 2">
            <a:extLst>
              <a:ext uri="{FF2B5EF4-FFF2-40B4-BE49-F238E27FC236}">
                <a16:creationId xmlns:a16="http://schemas.microsoft.com/office/drawing/2014/main" id="{CE498F5C-09EB-8D04-2B4B-3D4EF8CD3AF4}"/>
              </a:ext>
            </a:extLst>
          </p:cNvPr>
          <p:cNvSpPr txBox="1"/>
          <p:nvPr/>
        </p:nvSpPr>
        <p:spPr>
          <a:xfrm>
            <a:off x="767408" y="1546771"/>
            <a:ext cx="10729191" cy="634789"/>
          </a:xfrm>
          <a:prstGeom prst="rect">
            <a:avLst/>
          </a:prstGeom>
          <a:noFill/>
        </p:spPr>
        <p:txBody>
          <a:bodyPr wrap="square">
            <a:spAutoFit/>
          </a:bodyPr>
          <a:lstStyle/>
          <a:p>
            <a:pPr lvl="0" algn="ctr">
              <a:lnSpc>
                <a:spcPct val="150000"/>
              </a:lnSpc>
            </a:pPr>
            <a:r>
              <a:rPr lang="en-US" sz="2600" dirty="0">
                <a:cs typeface="Times New Roman" pitchFamily="18" charset="0"/>
              </a:rPr>
              <a:t>Thank you for your attention</a:t>
            </a:r>
            <a:endParaRPr lang="en-US" sz="2600" noProof="0" dirty="0">
              <a:cs typeface="Times New Roman" pitchFamily="18" charset="0"/>
            </a:endParaRPr>
          </a:p>
        </p:txBody>
      </p:sp>
      <p:pic>
        <p:nvPicPr>
          <p:cNvPr id="8" name="Picture 6">
            <a:extLst>
              <a:ext uri="{FF2B5EF4-FFF2-40B4-BE49-F238E27FC236}">
                <a16:creationId xmlns:a16="http://schemas.microsoft.com/office/drawing/2014/main" id="{46F07FF6-EC93-0752-4D9C-484C27D54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744DEA6-48EF-412D-1C39-18399853CEA3}"/>
              </a:ext>
            </a:extLst>
          </p:cNvPr>
          <p:cNvSpPr txBox="1"/>
          <p:nvPr/>
        </p:nvSpPr>
        <p:spPr>
          <a:xfrm>
            <a:off x="7376160" y="6149251"/>
            <a:ext cx="4815470" cy="515526"/>
          </a:xfrm>
          <a:prstGeom prst="rect">
            <a:avLst/>
          </a:prstGeom>
          <a:noFill/>
        </p:spPr>
        <p:txBody>
          <a:bodyPr wrap="square">
            <a:spAutoFit/>
          </a:bodyPr>
          <a:lstStyle/>
          <a:p>
            <a:pPr lvl="0" algn="ctr">
              <a:lnSpc>
                <a:spcPct val="150000"/>
              </a:lnSpc>
            </a:pPr>
            <a:r>
              <a:rPr lang="en-US" sz="2000" b="1" dirty="0">
                <a:latin typeface="Segoe Script" panose="030B0504020000000003" pitchFamily="66" charset="0"/>
                <a:cs typeface="Times New Roman" pitchFamily="18" charset="0"/>
              </a:rPr>
              <a:t>s</a:t>
            </a:r>
            <a:r>
              <a:rPr lang="en-US" sz="2000" b="1" noProof="0" dirty="0">
                <a:latin typeface="Segoe Script" panose="030B0504020000000003" pitchFamily="66" charset="0"/>
                <a:cs typeface="Times New Roman" pitchFamily="18" charset="0"/>
              </a:rPr>
              <a:t>ilvia.pianezze@fmach.it</a:t>
            </a:r>
          </a:p>
        </p:txBody>
      </p:sp>
    </p:spTree>
    <p:extLst>
      <p:ext uri="{BB962C8B-B14F-4D97-AF65-F5344CB8AC3E}">
        <p14:creationId xmlns:p14="http://schemas.microsoft.com/office/powerpoint/2010/main" val="379635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95800" y="907786"/>
            <a:ext cx="8920219" cy="880369"/>
          </a:xfrm>
          <a:prstGeom prst="rect">
            <a:avLst/>
          </a:prstGeom>
          <a:noFill/>
        </p:spPr>
        <p:txBody>
          <a:bodyPr wrap="square" rtlCol="0">
            <a:spAutoFit/>
          </a:bodyPr>
          <a:lstStyle/>
          <a:p>
            <a:pPr>
              <a:lnSpc>
                <a:spcPct val="150000"/>
              </a:lnSpc>
            </a:pPr>
            <a:r>
              <a:rPr lang="en-US" b="1" noProof="0" dirty="0"/>
              <a:t>Isotopes </a:t>
            </a:r>
            <a:r>
              <a:rPr lang="en-US" noProof="0" dirty="0"/>
              <a:t>of the same element have       </a:t>
            </a:r>
            <a:r>
              <a:rPr lang="en-US" b="1" noProof="0" dirty="0"/>
              <a:t>same</a:t>
            </a:r>
            <a:r>
              <a:rPr lang="en-US" noProof="0" dirty="0"/>
              <a:t> number of </a:t>
            </a:r>
            <a:r>
              <a:rPr lang="en-US" b="1" noProof="0" dirty="0"/>
              <a:t>protons</a:t>
            </a:r>
            <a:r>
              <a:rPr lang="en-US" noProof="0" dirty="0"/>
              <a:t> </a:t>
            </a:r>
          </a:p>
          <a:p>
            <a:pPr>
              <a:lnSpc>
                <a:spcPct val="150000"/>
              </a:lnSpc>
            </a:pPr>
            <a:r>
              <a:rPr lang="en-US" noProof="0" dirty="0"/>
              <a:t>                                                                                   </a:t>
            </a:r>
            <a:r>
              <a:rPr lang="en-US" b="1" noProof="0" dirty="0"/>
              <a:t>different</a:t>
            </a:r>
            <a:r>
              <a:rPr lang="en-US" noProof="0" dirty="0"/>
              <a:t> number of </a:t>
            </a:r>
            <a:r>
              <a:rPr lang="en-US" b="1" noProof="0" dirty="0"/>
              <a:t>neutrons</a:t>
            </a:r>
          </a:p>
        </p:txBody>
      </p:sp>
      <p:graphicFrame>
        <p:nvGraphicFramePr>
          <p:cNvPr id="26" name="Tabella 25"/>
          <p:cNvGraphicFramePr>
            <a:graphicFrameLocks noGrp="1"/>
          </p:cNvGraphicFramePr>
          <p:nvPr>
            <p:extLst>
              <p:ext uri="{D42A27DB-BD31-4B8C-83A1-F6EECF244321}">
                <p14:modId xmlns:p14="http://schemas.microsoft.com/office/powerpoint/2010/main" val="3740158942"/>
              </p:ext>
            </p:extLst>
          </p:nvPr>
        </p:nvGraphicFramePr>
        <p:xfrm>
          <a:off x="2176297" y="3217459"/>
          <a:ext cx="4676787" cy="3156816"/>
        </p:xfrm>
        <a:graphic>
          <a:graphicData uri="http://schemas.openxmlformats.org/drawingml/2006/table">
            <a:tbl>
              <a:tblPr firstRow="1" bandRow="1">
                <a:tableStyleId>{D27102A9-8310-4765-A935-A1911B00CA55}</a:tableStyleId>
              </a:tblPr>
              <a:tblGrid>
                <a:gridCol w="1558929">
                  <a:extLst>
                    <a:ext uri="{9D8B030D-6E8A-4147-A177-3AD203B41FA5}">
                      <a16:colId xmlns:a16="http://schemas.microsoft.com/office/drawing/2014/main" val="20000"/>
                    </a:ext>
                  </a:extLst>
                </a:gridCol>
                <a:gridCol w="876103">
                  <a:extLst>
                    <a:ext uri="{9D8B030D-6E8A-4147-A177-3AD203B41FA5}">
                      <a16:colId xmlns:a16="http://schemas.microsoft.com/office/drawing/2014/main" val="20001"/>
                    </a:ext>
                  </a:extLst>
                </a:gridCol>
                <a:gridCol w="2241755">
                  <a:extLst>
                    <a:ext uri="{9D8B030D-6E8A-4147-A177-3AD203B41FA5}">
                      <a16:colId xmlns:a16="http://schemas.microsoft.com/office/drawing/2014/main" val="20002"/>
                    </a:ext>
                  </a:extLst>
                </a:gridCol>
              </a:tblGrid>
              <a:tr h="526136">
                <a:tc>
                  <a:txBody>
                    <a:bodyPr/>
                    <a:lstStyle/>
                    <a:p>
                      <a:r>
                        <a:rPr lang="en-US" b="1" noProof="0" dirty="0">
                          <a:latin typeface="+mn-lt"/>
                        </a:rPr>
                        <a:t>C</a:t>
                      </a:r>
                    </a:p>
                  </a:txBody>
                  <a:tcPr/>
                </a:tc>
                <a:tc>
                  <a:txBody>
                    <a:bodyPr/>
                    <a:lstStyle/>
                    <a:p>
                      <a:r>
                        <a:rPr lang="en-US" b="0" noProof="0" dirty="0">
                          <a:latin typeface="+mn-lt"/>
                        </a:rPr>
                        <a:t>→</a:t>
                      </a:r>
                    </a:p>
                  </a:txBody>
                  <a:tcPr/>
                </a:tc>
                <a:tc>
                  <a:txBody>
                    <a:bodyPr/>
                    <a:lstStyle/>
                    <a:p>
                      <a:r>
                        <a:rPr lang="en-US" b="0" baseline="30000" noProof="0" dirty="0">
                          <a:latin typeface="+mn-lt"/>
                        </a:rPr>
                        <a:t>12</a:t>
                      </a:r>
                      <a:r>
                        <a:rPr lang="en-US" b="0" noProof="0" dirty="0">
                          <a:latin typeface="+mn-lt"/>
                        </a:rPr>
                        <a:t>C, </a:t>
                      </a:r>
                      <a:r>
                        <a:rPr lang="en-US" b="0" baseline="30000" noProof="0" dirty="0">
                          <a:latin typeface="+mn-lt"/>
                        </a:rPr>
                        <a:t>13</a:t>
                      </a:r>
                      <a:r>
                        <a:rPr lang="en-US" b="0" noProof="0" dirty="0">
                          <a:latin typeface="+mn-lt"/>
                        </a:rPr>
                        <a:t>C</a:t>
                      </a:r>
                    </a:p>
                  </a:txBody>
                  <a:tcPr/>
                </a:tc>
                <a:extLst>
                  <a:ext uri="{0D108BD9-81ED-4DB2-BD59-A6C34878D82A}">
                    <a16:rowId xmlns:a16="http://schemas.microsoft.com/office/drawing/2014/main" val="10000"/>
                  </a:ext>
                </a:extLst>
              </a:tr>
              <a:tr h="526136">
                <a:tc>
                  <a:txBody>
                    <a:bodyPr/>
                    <a:lstStyle/>
                    <a:p>
                      <a:r>
                        <a:rPr lang="en-US" b="1" noProof="0" dirty="0">
                          <a:latin typeface="+mn-lt"/>
                        </a:rPr>
                        <a:t>N</a:t>
                      </a:r>
                    </a:p>
                  </a:txBody>
                  <a:tcPr/>
                </a:tc>
                <a:tc>
                  <a:txBody>
                    <a:bodyPr/>
                    <a:lstStyle/>
                    <a:p>
                      <a:r>
                        <a:rPr lang="en-US" noProof="0" dirty="0">
                          <a:latin typeface="+mn-lt"/>
                        </a:rPr>
                        <a:t>→</a:t>
                      </a:r>
                      <a:endParaRPr lang="en-US" b="0" noProof="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noProof="0" dirty="0">
                          <a:latin typeface="+mn-lt"/>
                        </a:rPr>
                        <a:t>14</a:t>
                      </a:r>
                      <a:r>
                        <a:rPr lang="en-US" noProof="0" dirty="0">
                          <a:latin typeface="+mn-lt"/>
                        </a:rPr>
                        <a:t>N, </a:t>
                      </a:r>
                      <a:r>
                        <a:rPr lang="en-US" baseline="30000" noProof="0" dirty="0">
                          <a:latin typeface="+mn-lt"/>
                        </a:rPr>
                        <a:t>15</a:t>
                      </a:r>
                      <a:r>
                        <a:rPr lang="en-US" noProof="0" dirty="0">
                          <a:latin typeface="+mn-lt"/>
                        </a:rPr>
                        <a:t>N</a:t>
                      </a:r>
                      <a:endParaRPr lang="en-US" b="0" noProof="0" dirty="0">
                        <a:latin typeface="+mn-lt"/>
                        <a:cs typeface="Times New Roman"/>
                      </a:endParaRPr>
                    </a:p>
                  </a:txBody>
                  <a:tcPr/>
                </a:tc>
                <a:extLst>
                  <a:ext uri="{0D108BD9-81ED-4DB2-BD59-A6C34878D82A}">
                    <a16:rowId xmlns:a16="http://schemas.microsoft.com/office/drawing/2014/main" val="10001"/>
                  </a:ext>
                </a:extLst>
              </a:tr>
              <a:tr h="526136">
                <a:tc>
                  <a:txBody>
                    <a:bodyPr/>
                    <a:lstStyle/>
                    <a:p>
                      <a:r>
                        <a:rPr lang="en-US" b="1" noProof="0" dirty="0">
                          <a:latin typeface="+mn-lt"/>
                        </a:rPr>
                        <a:t>S</a:t>
                      </a:r>
                    </a:p>
                  </a:txBody>
                  <a:tcPr/>
                </a:tc>
                <a:tc>
                  <a:txBody>
                    <a:bodyPr/>
                    <a:lstStyle/>
                    <a:p>
                      <a:r>
                        <a:rPr lang="en-US" noProof="0" dirty="0">
                          <a:latin typeface="+mn-lt"/>
                        </a:rPr>
                        <a:t>→</a:t>
                      </a:r>
                      <a:endParaRPr lang="en-US" b="0" noProof="0" dirty="0">
                        <a:latin typeface="+mn-lt"/>
                      </a:endParaRPr>
                    </a:p>
                  </a:txBody>
                  <a:tcPr/>
                </a:tc>
                <a:tc>
                  <a:txBody>
                    <a:bodyPr/>
                    <a:lstStyle/>
                    <a:p>
                      <a:r>
                        <a:rPr lang="en-US" baseline="30000" noProof="0" dirty="0">
                          <a:latin typeface="+mn-lt"/>
                        </a:rPr>
                        <a:t>32</a:t>
                      </a:r>
                      <a:r>
                        <a:rPr lang="en-US" noProof="0" dirty="0">
                          <a:latin typeface="+mn-lt"/>
                        </a:rPr>
                        <a:t>S, </a:t>
                      </a:r>
                      <a:r>
                        <a:rPr lang="en-US" baseline="30000" noProof="0" dirty="0">
                          <a:latin typeface="+mn-lt"/>
                        </a:rPr>
                        <a:t>34</a:t>
                      </a:r>
                      <a:r>
                        <a:rPr lang="en-US" noProof="0" dirty="0">
                          <a:latin typeface="+mn-lt"/>
                        </a:rPr>
                        <a:t>S</a:t>
                      </a:r>
                      <a:endParaRPr lang="en-US" b="0" noProof="0" dirty="0">
                        <a:latin typeface="+mn-lt"/>
                      </a:endParaRPr>
                    </a:p>
                  </a:txBody>
                  <a:tcPr/>
                </a:tc>
                <a:extLst>
                  <a:ext uri="{0D108BD9-81ED-4DB2-BD59-A6C34878D82A}">
                    <a16:rowId xmlns:a16="http://schemas.microsoft.com/office/drawing/2014/main" val="10002"/>
                  </a:ext>
                </a:extLst>
              </a:tr>
              <a:tr h="526136">
                <a:tc>
                  <a:txBody>
                    <a:bodyPr/>
                    <a:lstStyle/>
                    <a:p>
                      <a:r>
                        <a:rPr lang="en-US" b="1" noProof="0" dirty="0">
                          <a:latin typeface="+mn-lt"/>
                        </a:rPr>
                        <a:t>O</a:t>
                      </a:r>
                    </a:p>
                  </a:txBody>
                  <a:tcPr/>
                </a:tc>
                <a:tc>
                  <a:txBody>
                    <a:bodyPr/>
                    <a:lstStyle/>
                    <a:p>
                      <a:r>
                        <a:rPr lang="en-US" noProof="0" dirty="0">
                          <a:latin typeface="+mn-lt"/>
                        </a:rPr>
                        <a:t>→</a:t>
                      </a:r>
                      <a:endParaRPr lang="en-US" b="0" noProof="0" dirty="0">
                        <a:latin typeface="+mn-lt"/>
                      </a:endParaRPr>
                    </a:p>
                  </a:txBody>
                  <a:tcPr/>
                </a:tc>
                <a:tc>
                  <a:txBody>
                    <a:bodyPr/>
                    <a:lstStyle/>
                    <a:p>
                      <a:r>
                        <a:rPr lang="en-US" baseline="30000" noProof="0" dirty="0">
                          <a:latin typeface="+mn-lt"/>
                        </a:rPr>
                        <a:t>16</a:t>
                      </a:r>
                      <a:r>
                        <a:rPr lang="en-US" noProof="0" dirty="0">
                          <a:latin typeface="+mn-lt"/>
                        </a:rPr>
                        <a:t>O, </a:t>
                      </a:r>
                      <a:r>
                        <a:rPr lang="en-US" baseline="30000" noProof="0" dirty="0">
                          <a:latin typeface="+mn-lt"/>
                        </a:rPr>
                        <a:t>18</a:t>
                      </a:r>
                      <a:r>
                        <a:rPr lang="en-US" noProof="0" dirty="0">
                          <a:latin typeface="+mn-lt"/>
                        </a:rPr>
                        <a:t>O</a:t>
                      </a:r>
                      <a:endParaRPr lang="en-US" b="0" noProof="0" dirty="0">
                        <a:latin typeface="+mn-lt"/>
                      </a:endParaRPr>
                    </a:p>
                  </a:txBody>
                  <a:tcPr/>
                </a:tc>
                <a:extLst>
                  <a:ext uri="{0D108BD9-81ED-4DB2-BD59-A6C34878D82A}">
                    <a16:rowId xmlns:a16="http://schemas.microsoft.com/office/drawing/2014/main" val="10003"/>
                  </a:ext>
                </a:extLst>
              </a:tr>
              <a:tr h="526136">
                <a:tc>
                  <a:txBody>
                    <a:bodyPr/>
                    <a:lstStyle/>
                    <a:p>
                      <a:r>
                        <a:rPr lang="en-US" b="1" noProof="0" dirty="0">
                          <a:latin typeface="+mn-lt"/>
                        </a:rPr>
                        <a:t>H</a:t>
                      </a:r>
                    </a:p>
                  </a:txBody>
                  <a:tcPr/>
                </a:tc>
                <a:tc>
                  <a:txBody>
                    <a:bodyPr/>
                    <a:lstStyle/>
                    <a:p>
                      <a:r>
                        <a:rPr lang="en-US" noProof="0" dirty="0">
                          <a:latin typeface="+mn-lt"/>
                        </a:rPr>
                        <a:t>→</a:t>
                      </a:r>
                      <a:endParaRPr lang="en-US" b="0" noProof="0" dirty="0">
                        <a:latin typeface="+mn-lt"/>
                      </a:endParaRPr>
                    </a:p>
                  </a:txBody>
                  <a:tcPr/>
                </a:tc>
                <a:tc>
                  <a:txBody>
                    <a:bodyPr/>
                    <a:lstStyle/>
                    <a:p>
                      <a:r>
                        <a:rPr lang="en-US" baseline="30000" noProof="0" dirty="0">
                          <a:latin typeface="+mn-lt"/>
                        </a:rPr>
                        <a:t>1</a:t>
                      </a:r>
                      <a:r>
                        <a:rPr lang="en-US" noProof="0" dirty="0">
                          <a:latin typeface="+mn-lt"/>
                        </a:rPr>
                        <a:t>H, </a:t>
                      </a:r>
                      <a:r>
                        <a:rPr lang="en-US" baseline="30000" noProof="0" dirty="0">
                          <a:latin typeface="+mn-lt"/>
                        </a:rPr>
                        <a:t>2</a:t>
                      </a:r>
                      <a:r>
                        <a:rPr lang="en-US" noProof="0" dirty="0">
                          <a:latin typeface="+mn-lt"/>
                        </a:rPr>
                        <a:t>H </a:t>
                      </a:r>
                      <a:endParaRPr lang="en-US" b="0" noProof="0" dirty="0">
                        <a:latin typeface="+mn-lt"/>
                      </a:endParaRPr>
                    </a:p>
                  </a:txBody>
                  <a:tcPr/>
                </a:tc>
                <a:extLst>
                  <a:ext uri="{0D108BD9-81ED-4DB2-BD59-A6C34878D82A}">
                    <a16:rowId xmlns:a16="http://schemas.microsoft.com/office/drawing/2014/main" val="10004"/>
                  </a:ext>
                </a:extLst>
              </a:tr>
              <a:tr h="526136">
                <a:tc>
                  <a:txBody>
                    <a:bodyPr/>
                    <a:lstStyle/>
                    <a:p>
                      <a:r>
                        <a:rPr lang="en-US" b="1" noProof="0" dirty="0">
                          <a:latin typeface="+mn-lt"/>
                        </a:rPr>
                        <a:t>Sr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latin typeface="+mn-lt"/>
                        </a:rPr>
                        <a:t>→</a:t>
                      </a:r>
                      <a:endParaRPr lang="en-US" b="0" noProof="0" dirty="0">
                        <a:latin typeface="+mn-lt"/>
                      </a:endParaRPr>
                    </a:p>
                  </a:txBody>
                  <a:tcPr/>
                </a:tc>
                <a:tc>
                  <a:txBody>
                    <a:bodyPr/>
                    <a:lstStyle/>
                    <a:p>
                      <a:r>
                        <a:rPr lang="en-US" b="0" baseline="30000" noProof="0" dirty="0">
                          <a:latin typeface="+mn-lt"/>
                        </a:rPr>
                        <a:t>84</a:t>
                      </a:r>
                      <a:r>
                        <a:rPr lang="en-US" b="0" noProof="0" dirty="0">
                          <a:latin typeface="+mn-lt"/>
                        </a:rPr>
                        <a:t>Sr, </a:t>
                      </a:r>
                      <a:r>
                        <a:rPr lang="en-US" b="0" baseline="30000" noProof="0" dirty="0">
                          <a:latin typeface="+mn-lt"/>
                        </a:rPr>
                        <a:t>86</a:t>
                      </a:r>
                      <a:r>
                        <a:rPr lang="en-US" b="0" noProof="0" dirty="0">
                          <a:latin typeface="+mn-lt"/>
                        </a:rPr>
                        <a:t>Sr, </a:t>
                      </a:r>
                      <a:r>
                        <a:rPr lang="en-US" b="0" baseline="30000" noProof="0" dirty="0">
                          <a:latin typeface="+mn-lt"/>
                        </a:rPr>
                        <a:t>87</a:t>
                      </a:r>
                      <a:r>
                        <a:rPr lang="en-US" b="0" noProof="0" dirty="0">
                          <a:latin typeface="+mn-lt"/>
                        </a:rPr>
                        <a:t>Sr, </a:t>
                      </a:r>
                      <a:r>
                        <a:rPr lang="en-US" b="0" baseline="30000" noProof="0" dirty="0">
                          <a:latin typeface="+mn-lt"/>
                        </a:rPr>
                        <a:t>88</a:t>
                      </a:r>
                      <a:r>
                        <a:rPr lang="en-US" b="0" noProof="0" dirty="0">
                          <a:latin typeface="+mn-lt"/>
                        </a:rPr>
                        <a:t>Sr</a:t>
                      </a:r>
                    </a:p>
                  </a:txBody>
                  <a:tcPr/>
                </a:tc>
                <a:extLst>
                  <a:ext uri="{0D108BD9-81ED-4DB2-BD59-A6C34878D82A}">
                    <a16:rowId xmlns:a16="http://schemas.microsoft.com/office/drawing/2014/main" val="3445649136"/>
                  </a:ext>
                </a:extLst>
              </a:tr>
            </a:tbl>
          </a:graphicData>
        </a:graphic>
      </p:graphicFrame>
      <p:sp>
        <p:nvSpPr>
          <p:cNvPr id="27" name="CasellaDiTesto 26"/>
          <p:cNvSpPr txBox="1"/>
          <p:nvPr/>
        </p:nvSpPr>
        <p:spPr>
          <a:xfrm>
            <a:off x="2143802" y="2641395"/>
            <a:ext cx="3583481" cy="369332"/>
          </a:xfrm>
          <a:prstGeom prst="rect">
            <a:avLst/>
          </a:prstGeom>
          <a:noFill/>
        </p:spPr>
        <p:txBody>
          <a:bodyPr wrap="none" rtlCol="0">
            <a:spAutoFit/>
          </a:bodyPr>
          <a:lstStyle/>
          <a:p>
            <a:r>
              <a:rPr lang="en-US" b="1" noProof="0" dirty="0"/>
              <a:t>Isotopes of the major Bio elements </a:t>
            </a:r>
          </a:p>
        </p:txBody>
      </p:sp>
      <p:pic>
        <p:nvPicPr>
          <p:cNvPr id="25" name="Picture 2" descr="Carbon isotopes | Chemistry, Word search puzzle, Words">
            <a:extLst>
              <a:ext uri="{FF2B5EF4-FFF2-40B4-BE49-F238E27FC236}">
                <a16:creationId xmlns:a16="http://schemas.microsoft.com/office/drawing/2014/main" id="{72DC71C9-AB46-480B-9B52-0ED23B833D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590" b="9358"/>
          <a:stretch/>
        </p:blipFill>
        <p:spPr bwMode="auto">
          <a:xfrm>
            <a:off x="7750499" y="3429001"/>
            <a:ext cx="3458069"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con angoli in alto arrotondati 1">
            <a:extLst>
              <a:ext uri="{FF2B5EF4-FFF2-40B4-BE49-F238E27FC236}">
                <a16:creationId xmlns:a16="http://schemas.microsoft.com/office/drawing/2014/main" id="{C31E3AF6-4412-7A62-1543-757250B19587}"/>
              </a:ext>
            </a:extLst>
          </p:cNvPr>
          <p:cNvSpPr/>
          <p:nvPr/>
        </p:nvSpPr>
        <p:spPr>
          <a:xfrm rot="5400000">
            <a:off x="18009" y="2079112"/>
            <a:ext cx="615837" cy="65185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ttangolo con angoli in alto arrotondati 3">
            <a:extLst>
              <a:ext uri="{FF2B5EF4-FFF2-40B4-BE49-F238E27FC236}">
                <a16:creationId xmlns:a16="http://schemas.microsoft.com/office/drawing/2014/main" id="{081FA790-B803-3E60-F9CF-432BD84474ED}"/>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ttangolo con angoli in alto arrotondati 6">
            <a:extLst>
              <a:ext uri="{FF2B5EF4-FFF2-40B4-BE49-F238E27FC236}">
                <a16:creationId xmlns:a16="http://schemas.microsoft.com/office/drawing/2014/main" id="{87671B1A-73F0-13EF-79DE-9EEA5F60E31E}"/>
              </a:ext>
            </a:extLst>
          </p:cNvPr>
          <p:cNvSpPr/>
          <p:nvPr/>
        </p:nvSpPr>
        <p:spPr>
          <a:xfrm rot="5400000">
            <a:off x="917763" y="-73059"/>
            <a:ext cx="615837" cy="245137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9" name="CasellaDiTesto 8">
            <a:extLst>
              <a:ext uri="{FF2B5EF4-FFF2-40B4-BE49-F238E27FC236}">
                <a16:creationId xmlns:a16="http://schemas.microsoft.com/office/drawing/2014/main" id="{F196997A-6C3C-E213-8751-03DCA8468501}"/>
              </a:ext>
            </a:extLst>
          </p:cNvPr>
          <p:cNvSpPr txBox="1"/>
          <p:nvPr/>
        </p:nvSpPr>
        <p:spPr>
          <a:xfrm>
            <a:off x="433948" y="1009417"/>
            <a:ext cx="1709853" cy="338554"/>
          </a:xfrm>
          <a:prstGeom prst="rect">
            <a:avLst/>
          </a:prstGeom>
          <a:noFill/>
        </p:spPr>
        <p:txBody>
          <a:bodyPr wrap="square">
            <a:spAutoFit/>
          </a:bodyPr>
          <a:lstStyle/>
          <a:p>
            <a:pPr algn="ctr"/>
            <a:r>
              <a:rPr lang="en-US" sz="1600" b="1" i="0" noProof="0" dirty="0">
                <a:solidFill>
                  <a:schemeClr val="bg1"/>
                </a:solidFill>
                <a:effectLst/>
              </a:rPr>
              <a:t>INTRODUCTION</a:t>
            </a:r>
            <a:endParaRPr lang="en-US" sz="1600" b="1" noProof="0" dirty="0">
              <a:solidFill>
                <a:schemeClr val="bg1"/>
              </a:solidFill>
            </a:endParaRPr>
          </a:p>
        </p:txBody>
      </p:sp>
      <p:pic>
        <p:nvPicPr>
          <p:cNvPr id="11" name="Picture 6">
            <a:extLst>
              <a:ext uri="{FF2B5EF4-FFF2-40B4-BE49-F238E27FC236}">
                <a16:creationId xmlns:a16="http://schemas.microsoft.com/office/drawing/2014/main" id="{E96AA605-D18F-ACAD-D54C-F9A77FCB4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3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in alto arrotondati 7">
            <a:extLst>
              <a:ext uri="{FF2B5EF4-FFF2-40B4-BE49-F238E27FC236}">
                <a16:creationId xmlns:a16="http://schemas.microsoft.com/office/drawing/2014/main" id="{92797969-3847-3321-FCD0-53A09CE69574}"/>
              </a:ext>
            </a:extLst>
          </p:cNvPr>
          <p:cNvSpPr/>
          <p:nvPr/>
        </p:nvSpPr>
        <p:spPr>
          <a:xfrm>
            <a:off x="3486176" y="4410656"/>
            <a:ext cx="3458069" cy="245137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9" name="Picture 2" descr="Carbon isotopes | Chemistry, Word search puzzle, Wor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590"/>
          <a:stretch/>
        </p:blipFill>
        <p:spPr bwMode="auto">
          <a:xfrm>
            <a:off x="3574035" y="1484784"/>
            <a:ext cx="3458069" cy="23832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6CD6DAC3-EAEA-4D90-BB46-08B711055D35}"/>
                  </a:ext>
                </a:extLst>
              </p:cNvPr>
              <p:cNvSpPr txBox="1"/>
              <p:nvPr/>
            </p:nvSpPr>
            <p:spPr>
              <a:xfrm>
                <a:off x="4083672" y="5579948"/>
                <a:ext cx="2144754" cy="856838"/>
              </a:xfrm>
              <a:prstGeom prst="rect">
                <a:avLst/>
              </a:prstGeom>
              <a:solidFill>
                <a:srgbClr val="A8CBE9"/>
              </a:solidFill>
              <a:ln>
                <a:solidFill>
                  <a:srgbClr val="A8CBE9"/>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noProof="0" smtClean="0">
                          <a:latin typeface="Cambria Math" panose="02040503050406030204" pitchFamily="18" charset="0"/>
                        </a:rPr>
                        <m:t>𝑅</m:t>
                      </m:r>
                      <m:r>
                        <a:rPr lang="en-US" sz="2800" i="1" noProof="0" smtClean="0">
                          <a:latin typeface="Cambria Math" panose="02040503050406030204" pitchFamily="18" charset="0"/>
                        </a:rPr>
                        <m:t>= </m:t>
                      </m:r>
                      <m:f>
                        <m:fPr>
                          <m:ctrlPr>
                            <a:rPr lang="en-US" sz="2800" i="1" noProof="0" smtClean="0">
                              <a:latin typeface="Cambria Math" panose="02040503050406030204" pitchFamily="18" charset="0"/>
                            </a:rPr>
                          </m:ctrlPr>
                        </m:fPr>
                        <m:num>
                          <m:r>
                            <a:rPr lang="en-US" sz="2800" i="1" baseline="30000" noProof="0" smtClean="0">
                              <a:latin typeface="Cambria Math" panose="02040503050406030204" pitchFamily="18" charset="0"/>
                            </a:rPr>
                            <m:t>13</m:t>
                          </m:r>
                          <m:r>
                            <a:rPr lang="en-US" sz="2800" i="1" noProof="0" smtClean="0">
                              <a:latin typeface="Cambria Math" panose="02040503050406030204" pitchFamily="18" charset="0"/>
                            </a:rPr>
                            <m:t>𝐶</m:t>
                          </m:r>
                          <m:r>
                            <a:rPr lang="en-US" sz="2800" i="1" baseline="-25000" noProof="0" smtClean="0">
                              <a:latin typeface="Cambria Math" panose="02040503050406030204" pitchFamily="18" charset="0"/>
                            </a:rPr>
                            <m:t>𝑠𝑎𝑚𝑝𝑙𝑒</m:t>
                          </m:r>
                        </m:num>
                        <m:den>
                          <m:r>
                            <a:rPr lang="en-US" sz="2800" i="1" baseline="30000" noProof="0" smtClean="0">
                              <a:latin typeface="Cambria Math" panose="02040503050406030204" pitchFamily="18" charset="0"/>
                            </a:rPr>
                            <m:t>12</m:t>
                          </m:r>
                          <m:r>
                            <a:rPr lang="en-US" sz="2800" i="1" noProof="0" smtClean="0">
                              <a:latin typeface="Cambria Math" panose="02040503050406030204" pitchFamily="18" charset="0"/>
                            </a:rPr>
                            <m:t>𝐶</m:t>
                          </m:r>
                          <m:r>
                            <a:rPr lang="en-US" sz="2800" i="1" baseline="-25000" noProof="0" smtClean="0">
                              <a:latin typeface="Cambria Math" panose="02040503050406030204" pitchFamily="18" charset="0"/>
                            </a:rPr>
                            <m:t>𝑠𝑎𝑚𝑝𝑙𝑒</m:t>
                          </m:r>
                        </m:den>
                      </m:f>
                    </m:oMath>
                  </m:oMathPara>
                </a14:m>
                <a:endParaRPr lang="en-US" sz="2800" noProof="0" dirty="0"/>
              </a:p>
            </p:txBody>
          </p:sp>
        </mc:Choice>
        <mc:Fallback xmlns="">
          <p:sp>
            <p:nvSpPr>
              <p:cNvPr id="17" name="CasellaDiTesto 16">
                <a:extLst>
                  <a:ext uri="{FF2B5EF4-FFF2-40B4-BE49-F238E27FC236}">
                    <a16:creationId xmlns:a16="http://schemas.microsoft.com/office/drawing/2014/main" id="{6CD6DAC3-EAEA-4D90-BB46-08B711055D35}"/>
                  </a:ext>
                </a:extLst>
              </p:cNvPr>
              <p:cNvSpPr txBox="1">
                <a:spLocks noRot="1" noChangeAspect="1" noMove="1" noResize="1" noEditPoints="1" noAdjustHandles="1" noChangeArrowheads="1" noChangeShapeType="1" noTextEdit="1"/>
              </p:cNvSpPr>
              <p:nvPr/>
            </p:nvSpPr>
            <p:spPr>
              <a:xfrm>
                <a:off x="4083672" y="5579948"/>
                <a:ext cx="2144754" cy="856838"/>
              </a:xfrm>
              <a:prstGeom prst="rect">
                <a:avLst/>
              </a:prstGeom>
              <a:blipFill>
                <a:blip r:embed="rId4"/>
                <a:stretch>
                  <a:fillRect b="-8392"/>
                </a:stretch>
              </a:blipFill>
              <a:ln>
                <a:solidFill>
                  <a:srgbClr val="A8CBE9"/>
                </a:solidFill>
              </a:ln>
            </p:spPr>
            <p:txBody>
              <a:bodyPr/>
              <a:lstStyle/>
              <a:p>
                <a:r>
                  <a:rPr lang="en-GB">
                    <a:noFill/>
                  </a:rPr>
                  <a:t> </a:t>
                </a:r>
              </a:p>
            </p:txBody>
          </p:sp>
        </mc:Fallback>
      </mc:AlternateContent>
      <p:sp>
        <p:nvSpPr>
          <p:cNvPr id="18" name="CasellaDiTesto 17">
            <a:extLst>
              <a:ext uri="{FF2B5EF4-FFF2-40B4-BE49-F238E27FC236}">
                <a16:creationId xmlns:a16="http://schemas.microsoft.com/office/drawing/2014/main" id="{632C0A73-702A-47FC-91C3-54A298AED1FB}"/>
              </a:ext>
            </a:extLst>
          </p:cNvPr>
          <p:cNvSpPr txBox="1"/>
          <p:nvPr/>
        </p:nvSpPr>
        <p:spPr>
          <a:xfrm>
            <a:off x="4399122" y="4961747"/>
            <a:ext cx="1438407" cy="369332"/>
          </a:xfrm>
          <a:prstGeom prst="rect">
            <a:avLst/>
          </a:prstGeom>
          <a:noFill/>
          <a:ln>
            <a:solidFill>
              <a:srgbClr val="A8CBE9"/>
            </a:solidFill>
          </a:ln>
        </p:spPr>
        <p:txBody>
          <a:bodyPr wrap="none" rtlCol="0">
            <a:spAutoFit/>
          </a:bodyPr>
          <a:lstStyle/>
          <a:p>
            <a:r>
              <a:rPr lang="en-US" b="1" u="sng" noProof="0" dirty="0"/>
              <a:t>Isotopic ratio</a:t>
            </a:r>
          </a:p>
        </p:txBody>
      </p:sp>
      <p:sp>
        <p:nvSpPr>
          <p:cNvPr id="25" name="CasellaDiTesto 24">
            <a:extLst>
              <a:ext uri="{FF2B5EF4-FFF2-40B4-BE49-F238E27FC236}">
                <a16:creationId xmlns:a16="http://schemas.microsoft.com/office/drawing/2014/main" id="{A5CDD126-6800-4A4B-96A0-860DBAF4980A}"/>
              </a:ext>
            </a:extLst>
          </p:cNvPr>
          <p:cNvSpPr txBox="1"/>
          <p:nvPr/>
        </p:nvSpPr>
        <p:spPr>
          <a:xfrm>
            <a:off x="8270574" y="1703827"/>
            <a:ext cx="2228687" cy="369332"/>
          </a:xfrm>
          <a:prstGeom prst="rect">
            <a:avLst/>
          </a:prstGeom>
          <a:noFill/>
        </p:spPr>
        <p:txBody>
          <a:bodyPr wrap="none" rtlCol="0">
            <a:spAutoFit/>
          </a:bodyPr>
          <a:lstStyle/>
          <a:p>
            <a:r>
              <a:rPr lang="en-US" b="1" noProof="0" dirty="0"/>
              <a:t>Isotopic fractionation</a:t>
            </a:r>
          </a:p>
        </p:txBody>
      </p:sp>
      <p:sp>
        <p:nvSpPr>
          <p:cNvPr id="28" name="CasellaDiTesto 27">
            <a:extLst>
              <a:ext uri="{FF2B5EF4-FFF2-40B4-BE49-F238E27FC236}">
                <a16:creationId xmlns:a16="http://schemas.microsoft.com/office/drawing/2014/main" id="{E7ADF890-FB91-4E88-9E30-8A242998B323}"/>
              </a:ext>
            </a:extLst>
          </p:cNvPr>
          <p:cNvSpPr txBox="1"/>
          <p:nvPr/>
        </p:nvSpPr>
        <p:spPr>
          <a:xfrm>
            <a:off x="8110524" y="2353326"/>
            <a:ext cx="2882020" cy="2875082"/>
          </a:xfrm>
          <a:prstGeom prst="rect">
            <a:avLst/>
          </a:prstGeom>
          <a:noFill/>
        </p:spPr>
        <p:txBody>
          <a:bodyPr wrap="square" rtlCol="0">
            <a:spAutoFit/>
          </a:bodyPr>
          <a:lstStyle/>
          <a:p>
            <a:pPr algn="ctr">
              <a:lnSpc>
                <a:spcPct val="150000"/>
              </a:lnSpc>
            </a:pPr>
            <a:r>
              <a:rPr lang="en-US" i="1" noProof="0" dirty="0"/>
              <a:t>“Isotopic fractionation is defined as the relative partitioning of the heavier and lighter isotopes between two coexisting phases in a natural system.”</a:t>
            </a:r>
          </a:p>
          <a:p>
            <a:pPr algn="ctr">
              <a:lnSpc>
                <a:spcPct val="150000"/>
              </a:lnSpc>
            </a:pPr>
            <a:r>
              <a:rPr lang="en-US" sz="1400" noProof="0" dirty="0"/>
              <a:t>(Tiwari et al., 2015)</a:t>
            </a:r>
          </a:p>
        </p:txBody>
      </p:sp>
      <p:pic>
        <p:nvPicPr>
          <p:cNvPr id="11" name="Picture 6">
            <a:extLst>
              <a:ext uri="{FF2B5EF4-FFF2-40B4-BE49-F238E27FC236}">
                <a16:creationId xmlns:a16="http://schemas.microsoft.com/office/drawing/2014/main" id="{ACBFD24E-ACF7-E759-2170-599FF2832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30" name="Rettangolo con angoli in alto arrotondati 29">
            <a:extLst>
              <a:ext uri="{FF2B5EF4-FFF2-40B4-BE49-F238E27FC236}">
                <a16:creationId xmlns:a16="http://schemas.microsoft.com/office/drawing/2014/main" id="{BBA23543-BC91-E20D-AEC0-2F7B861BEF9F}"/>
              </a:ext>
            </a:extLst>
          </p:cNvPr>
          <p:cNvSpPr/>
          <p:nvPr/>
        </p:nvSpPr>
        <p:spPr>
          <a:xfrm rot="5400000">
            <a:off x="18009" y="2079112"/>
            <a:ext cx="615837" cy="65185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ttangolo con angoli in alto arrotondati 30">
            <a:extLst>
              <a:ext uri="{FF2B5EF4-FFF2-40B4-BE49-F238E27FC236}">
                <a16:creationId xmlns:a16="http://schemas.microsoft.com/office/drawing/2014/main" id="{2B9624E7-17D4-A3D5-C781-775DD4059A78}"/>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ttangolo con angoli in alto arrotondati 31">
            <a:extLst>
              <a:ext uri="{FF2B5EF4-FFF2-40B4-BE49-F238E27FC236}">
                <a16:creationId xmlns:a16="http://schemas.microsoft.com/office/drawing/2014/main" id="{633CE455-26D0-5E47-54AB-3CD23081C25D}"/>
              </a:ext>
            </a:extLst>
          </p:cNvPr>
          <p:cNvSpPr/>
          <p:nvPr/>
        </p:nvSpPr>
        <p:spPr>
          <a:xfrm rot="5400000">
            <a:off x="917763" y="-73059"/>
            <a:ext cx="615837" cy="245137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33" name="CasellaDiTesto 32">
            <a:extLst>
              <a:ext uri="{FF2B5EF4-FFF2-40B4-BE49-F238E27FC236}">
                <a16:creationId xmlns:a16="http://schemas.microsoft.com/office/drawing/2014/main" id="{6D1C5AD2-1581-39DF-E3CF-CDCBCF3B5C0B}"/>
              </a:ext>
            </a:extLst>
          </p:cNvPr>
          <p:cNvSpPr txBox="1"/>
          <p:nvPr/>
        </p:nvSpPr>
        <p:spPr>
          <a:xfrm>
            <a:off x="433948" y="1009417"/>
            <a:ext cx="1709853" cy="338554"/>
          </a:xfrm>
          <a:prstGeom prst="rect">
            <a:avLst/>
          </a:prstGeom>
          <a:noFill/>
        </p:spPr>
        <p:txBody>
          <a:bodyPr wrap="square">
            <a:spAutoFit/>
          </a:bodyPr>
          <a:lstStyle/>
          <a:p>
            <a:pPr algn="ctr"/>
            <a:r>
              <a:rPr lang="en-US" sz="1600" b="1" i="0" noProof="0" dirty="0">
                <a:solidFill>
                  <a:schemeClr val="bg1"/>
                </a:solidFill>
                <a:effectLst/>
              </a:rPr>
              <a:t>INTRODUCTION</a:t>
            </a:r>
            <a:endParaRPr lang="en-US" sz="1600" b="1" noProof="0" dirty="0">
              <a:solidFill>
                <a:schemeClr val="bg1"/>
              </a:solidFill>
            </a:endParaRPr>
          </a:p>
        </p:txBody>
      </p:sp>
    </p:spTree>
    <p:extLst>
      <p:ext uri="{BB962C8B-B14F-4D97-AF65-F5344CB8AC3E}">
        <p14:creationId xmlns:p14="http://schemas.microsoft.com/office/powerpoint/2010/main" val="44930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con angoli in alto arrotondati 13">
            <a:extLst>
              <a:ext uri="{FF2B5EF4-FFF2-40B4-BE49-F238E27FC236}">
                <a16:creationId xmlns:a16="http://schemas.microsoft.com/office/drawing/2014/main" id="{235CE6DF-A2F7-EE49-2BDB-68D410553EE6}"/>
              </a:ext>
            </a:extLst>
          </p:cNvPr>
          <p:cNvSpPr/>
          <p:nvPr/>
        </p:nvSpPr>
        <p:spPr>
          <a:xfrm rot="16200000">
            <a:off x="8127819" y="-979149"/>
            <a:ext cx="2240327" cy="5888037"/>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8" name="CasellaDiTesto 17"/>
          <p:cNvSpPr txBox="1"/>
          <p:nvPr/>
        </p:nvSpPr>
        <p:spPr>
          <a:xfrm>
            <a:off x="7553628" y="1273496"/>
            <a:ext cx="1477007" cy="369332"/>
          </a:xfrm>
          <a:prstGeom prst="rect">
            <a:avLst/>
          </a:prstGeom>
          <a:noFill/>
        </p:spPr>
        <p:txBody>
          <a:bodyPr wrap="none" rtlCol="0">
            <a:spAutoFit/>
          </a:bodyPr>
          <a:lstStyle/>
          <a:p>
            <a:r>
              <a:rPr lang="en-US" b="1" u="sng" noProof="0" dirty="0"/>
              <a:t>Isotopic delta</a:t>
            </a:r>
          </a:p>
        </p:txBody>
      </p:sp>
      <p:pic>
        <p:nvPicPr>
          <p:cNvPr id="2" name="Immagine 1">
            <a:extLst>
              <a:ext uri="{FF2B5EF4-FFF2-40B4-BE49-F238E27FC236}">
                <a16:creationId xmlns:a16="http://schemas.microsoft.com/office/drawing/2014/main" id="{6FB17C7F-29C7-4235-B675-374C77F1CDE8}"/>
              </a:ext>
            </a:extLst>
          </p:cNvPr>
          <p:cNvPicPr>
            <a:picLocks noChangeAspect="1"/>
          </p:cNvPicPr>
          <p:nvPr/>
        </p:nvPicPr>
        <p:blipFill>
          <a:blip r:embed="rId3"/>
          <a:stretch>
            <a:fillRect/>
          </a:stretch>
        </p:blipFill>
        <p:spPr>
          <a:xfrm>
            <a:off x="6303964" y="1815096"/>
            <a:ext cx="4256532" cy="749808"/>
          </a:xfrm>
          <a:prstGeom prst="rect">
            <a:avLst/>
          </a:prstGeom>
        </p:spPr>
      </p:pic>
      <p:graphicFrame>
        <p:nvGraphicFramePr>
          <p:cNvPr id="22" name="Tabella 21">
            <a:extLst>
              <a:ext uri="{FF2B5EF4-FFF2-40B4-BE49-F238E27FC236}">
                <a16:creationId xmlns:a16="http://schemas.microsoft.com/office/drawing/2014/main" id="{63188515-FBD2-4CD9-8F56-76595D52C482}"/>
              </a:ext>
            </a:extLst>
          </p:cNvPr>
          <p:cNvGraphicFramePr>
            <a:graphicFrameLocks noGrp="1"/>
          </p:cNvGraphicFramePr>
          <p:nvPr>
            <p:extLst>
              <p:ext uri="{D42A27DB-BD31-4B8C-83A1-F6EECF244321}">
                <p14:modId xmlns:p14="http://schemas.microsoft.com/office/powerpoint/2010/main" val="1984168248"/>
              </p:ext>
            </p:extLst>
          </p:nvPr>
        </p:nvGraphicFramePr>
        <p:xfrm>
          <a:off x="2783632" y="3463596"/>
          <a:ext cx="6192688" cy="3200400"/>
        </p:xfrm>
        <a:graphic>
          <a:graphicData uri="http://schemas.openxmlformats.org/drawingml/2006/table">
            <a:tbl>
              <a:tblPr firstRow="1" bandRow="1">
                <a:tableStyleId>{D27102A9-8310-4765-A935-A1911B00CA55}</a:tableStyleId>
              </a:tblPr>
              <a:tblGrid>
                <a:gridCol w="945535">
                  <a:extLst>
                    <a:ext uri="{9D8B030D-6E8A-4147-A177-3AD203B41FA5}">
                      <a16:colId xmlns:a16="http://schemas.microsoft.com/office/drawing/2014/main" val="20000"/>
                    </a:ext>
                  </a:extLst>
                </a:gridCol>
                <a:gridCol w="315518">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266971">
                  <a:extLst>
                    <a:ext uri="{9D8B030D-6E8A-4147-A177-3AD203B41FA5}">
                      <a16:colId xmlns:a16="http://schemas.microsoft.com/office/drawing/2014/main" val="213657085"/>
                    </a:ext>
                  </a:extLst>
                </a:gridCol>
                <a:gridCol w="2039720">
                  <a:extLst>
                    <a:ext uri="{9D8B030D-6E8A-4147-A177-3AD203B41FA5}">
                      <a16:colId xmlns:a16="http://schemas.microsoft.com/office/drawing/2014/main" val="2714428495"/>
                    </a:ext>
                  </a:extLst>
                </a:gridCol>
                <a:gridCol w="1416664">
                  <a:extLst>
                    <a:ext uri="{9D8B030D-6E8A-4147-A177-3AD203B41FA5}">
                      <a16:colId xmlns:a16="http://schemas.microsoft.com/office/drawing/2014/main" val="893782387"/>
                    </a:ext>
                  </a:extLst>
                </a:gridCol>
              </a:tblGrid>
              <a:tr h="640080">
                <a:tc>
                  <a:txBody>
                    <a:bodyPr/>
                    <a:lstStyle/>
                    <a:p>
                      <a:r>
                        <a:rPr lang="en-US" b="1" noProof="0" dirty="0"/>
                        <a:t>δ</a:t>
                      </a:r>
                      <a:r>
                        <a:rPr lang="en-US" b="1" baseline="30000" noProof="0" dirty="0"/>
                        <a:t>13</a:t>
                      </a:r>
                      <a:r>
                        <a:rPr lang="en-US" b="1" noProof="0" dirty="0"/>
                        <a:t>C</a:t>
                      </a:r>
                      <a:endParaRPr lang="en-US" b="1" noProof="0" dirty="0">
                        <a:latin typeface="+mn-lt"/>
                      </a:endParaRPr>
                    </a:p>
                  </a:txBody>
                  <a:tcPr anchor="ctr"/>
                </a:tc>
                <a:tc>
                  <a:txBody>
                    <a:bodyPr/>
                    <a:lstStyle/>
                    <a:p>
                      <a:endParaRPr lang="en-US" b="0" noProof="0" dirty="0">
                        <a:latin typeface="+mn-lt"/>
                      </a:endParaRPr>
                    </a:p>
                  </a:txBody>
                  <a:tcPr anchor="ctr"/>
                </a:tc>
                <a:tc>
                  <a:txBody>
                    <a:bodyPr/>
                    <a:lstStyle/>
                    <a:p>
                      <a:endParaRPr lang="en-US" b="0" noProof="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a:t>
                      </a:r>
                    </a:p>
                    <a:p>
                      <a:endParaRPr lang="en-US" b="0" noProof="0" dirty="0">
                        <a:latin typeface="+mn-lt"/>
                      </a:endParaRPr>
                    </a:p>
                  </a:txBody>
                  <a:tcPr anchor="ctr"/>
                </a:tc>
                <a:tc>
                  <a:txBody>
                    <a:bodyPr/>
                    <a:lstStyle/>
                    <a:p>
                      <a:r>
                        <a:rPr lang="en-US" b="0" noProof="0" dirty="0"/>
                        <a:t>V-PDB</a:t>
                      </a:r>
                      <a:endParaRPr lang="en-US" b="0" noProof="0" dirty="0">
                        <a:latin typeface="+mn-lt"/>
                      </a:endParaRPr>
                    </a:p>
                  </a:txBody>
                  <a:tcPr anchor="ctr"/>
                </a:tc>
                <a:tc>
                  <a:txBody>
                    <a:bodyPr/>
                    <a:lstStyle/>
                    <a:p>
                      <a:r>
                        <a:rPr lang="en-US" b="0" noProof="0" dirty="0"/>
                        <a:t>Fossil</a:t>
                      </a:r>
                      <a:endParaRPr lang="en-US" b="0" i="1" noProof="0" dirty="0">
                        <a:latin typeface="+mn-lt"/>
                      </a:endParaRPr>
                    </a:p>
                  </a:txBody>
                  <a:tcPr anchor="ctr"/>
                </a:tc>
                <a:extLst>
                  <a:ext uri="{0D108BD9-81ED-4DB2-BD59-A6C34878D82A}">
                    <a16:rowId xmlns:a16="http://schemas.microsoft.com/office/drawing/2014/main" val="10000"/>
                  </a:ext>
                </a:extLst>
              </a:tr>
              <a:tr h="640080">
                <a:tc>
                  <a:txBody>
                    <a:bodyPr/>
                    <a:lstStyle/>
                    <a:p>
                      <a:r>
                        <a:rPr lang="en-US" b="1" noProof="0" dirty="0"/>
                        <a:t>δ</a:t>
                      </a:r>
                      <a:r>
                        <a:rPr lang="en-US" b="1" baseline="30000" noProof="0" dirty="0"/>
                        <a:t>15</a:t>
                      </a:r>
                      <a:r>
                        <a:rPr lang="en-US" b="1" noProof="0" dirty="0"/>
                        <a:t>N</a:t>
                      </a:r>
                      <a:endParaRPr lang="en-US" b="1" noProof="0" dirty="0">
                        <a:latin typeface="+mn-lt"/>
                      </a:endParaRPr>
                    </a:p>
                  </a:txBody>
                  <a:tcPr anchor="ctr"/>
                </a:tc>
                <a:tc>
                  <a:txBody>
                    <a:bodyPr/>
                    <a:lstStyle/>
                    <a:p>
                      <a:endParaRPr lang="en-US" b="0" noProof="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noProof="0" dirty="0">
                        <a:latin typeface="+mn-lt"/>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noProof="0" dirty="0">
                        <a:latin typeface="+mn-lt"/>
                        <a:cs typeface="Times New Roman"/>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a:t>Air</a:t>
                      </a:r>
                      <a:endParaRPr lang="en-US" b="0" noProof="0" dirty="0">
                        <a:latin typeface="+mn-lt"/>
                        <a:cs typeface="Times New Roman"/>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a:t>Air</a:t>
                      </a:r>
                      <a:endParaRPr lang="en-US" b="0" i="1" noProof="0" dirty="0">
                        <a:latin typeface="+mn-lt"/>
                        <a:cs typeface="Times New Roman"/>
                      </a:endParaRPr>
                    </a:p>
                  </a:txBody>
                  <a:tcPr anchor="ctr"/>
                </a:tc>
                <a:extLst>
                  <a:ext uri="{0D108BD9-81ED-4DB2-BD59-A6C34878D82A}">
                    <a16:rowId xmlns:a16="http://schemas.microsoft.com/office/drawing/2014/main" val="10001"/>
                  </a:ext>
                </a:extLst>
              </a:tr>
              <a:tr h="640080">
                <a:tc>
                  <a:txBody>
                    <a:bodyPr/>
                    <a:lstStyle/>
                    <a:p>
                      <a:r>
                        <a:rPr lang="en-US" b="1" noProof="0" dirty="0"/>
                        <a:t>δ</a:t>
                      </a:r>
                      <a:r>
                        <a:rPr lang="en-US" b="1" baseline="30000" noProof="0" dirty="0"/>
                        <a:t>34</a:t>
                      </a:r>
                      <a:r>
                        <a:rPr lang="en-US" b="1" noProof="0" dirty="0"/>
                        <a:t>S</a:t>
                      </a:r>
                      <a:endParaRPr lang="en-US" b="1" noProof="0" dirty="0">
                        <a:latin typeface="+mn-lt"/>
                      </a:endParaRPr>
                    </a:p>
                  </a:txBody>
                  <a:tcPr anchor="ctr"/>
                </a:tc>
                <a:tc>
                  <a:txBody>
                    <a:bodyPr/>
                    <a:lstStyle/>
                    <a:p>
                      <a:endParaRPr lang="en-US" b="0" noProof="0" dirty="0">
                        <a:latin typeface="+mn-lt"/>
                      </a:endParaRPr>
                    </a:p>
                  </a:txBody>
                  <a:tcPr anchor="ctr"/>
                </a:tc>
                <a:tc>
                  <a:txBody>
                    <a:bodyPr/>
                    <a:lstStyle/>
                    <a:p>
                      <a:endParaRPr lang="en-US" b="0" noProof="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a:t>
                      </a:r>
                    </a:p>
                    <a:p>
                      <a:endParaRPr lang="en-US" b="0" noProof="0" dirty="0">
                        <a:latin typeface="+mn-lt"/>
                      </a:endParaRPr>
                    </a:p>
                  </a:txBody>
                  <a:tcPr anchor="ctr"/>
                </a:tc>
                <a:tc>
                  <a:txBody>
                    <a:bodyPr/>
                    <a:lstStyle/>
                    <a:p>
                      <a:r>
                        <a:rPr lang="en-US" b="0" noProof="0" dirty="0"/>
                        <a:t>V-CDT</a:t>
                      </a:r>
                      <a:endParaRPr lang="en-US" b="0" noProof="0" dirty="0">
                        <a:latin typeface="+mn-lt"/>
                      </a:endParaRPr>
                    </a:p>
                  </a:txBody>
                  <a:tcPr anchor="ctr"/>
                </a:tc>
                <a:tc>
                  <a:txBody>
                    <a:bodyPr/>
                    <a:lstStyle/>
                    <a:p>
                      <a:r>
                        <a:rPr lang="en-US" b="0" noProof="0" dirty="0"/>
                        <a:t>Mineral</a:t>
                      </a:r>
                      <a:endParaRPr lang="en-US" b="0" i="1" noProof="0" dirty="0">
                        <a:latin typeface="+mn-lt"/>
                      </a:endParaRPr>
                    </a:p>
                  </a:txBody>
                  <a:tcPr anchor="ctr"/>
                </a:tc>
                <a:extLst>
                  <a:ext uri="{0D108BD9-81ED-4DB2-BD59-A6C34878D82A}">
                    <a16:rowId xmlns:a16="http://schemas.microsoft.com/office/drawing/2014/main" val="10002"/>
                  </a:ext>
                </a:extLst>
              </a:tr>
              <a:tr h="640080">
                <a:tc>
                  <a:txBody>
                    <a:bodyPr/>
                    <a:lstStyle/>
                    <a:p>
                      <a:r>
                        <a:rPr lang="en-US" b="1" noProof="0" dirty="0"/>
                        <a:t>δ</a:t>
                      </a:r>
                      <a:r>
                        <a:rPr lang="en-US" b="1" baseline="30000" noProof="0" dirty="0"/>
                        <a:t>18</a:t>
                      </a:r>
                      <a:r>
                        <a:rPr lang="en-US" b="1" noProof="0" dirty="0"/>
                        <a:t>O</a:t>
                      </a:r>
                      <a:endParaRPr lang="en-US" b="1" noProof="0" dirty="0">
                        <a:latin typeface="+mn-lt"/>
                      </a:endParaRPr>
                    </a:p>
                  </a:txBody>
                  <a:tcPr anchor="ctr"/>
                </a:tc>
                <a:tc>
                  <a:txBody>
                    <a:bodyPr/>
                    <a:lstStyle/>
                    <a:p>
                      <a:endParaRPr lang="en-US" b="0" noProof="0" dirty="0">
                        <a:latin typeface="+mn-lt"/>
                      </a:endParaRPr>
                    </a:p>
                  </a:txBody>
                  <a:tcPr anchor="ctr"/>
                </a:tc>
                <a:tc>
                  <a:txBody>
                    <a:bodyPr/>
                    <a:lstStyle/>
                    <a:p>
                      <a:endParaRPr lang="en-US" b="0" noProof="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a:t>
                      </a:r>
                    </a:p>
                    <a:p>
                      <a:endParaRPr lang="en-US" b="0" noProof="0" dirty="0">
                        <a:latin typeface="+mn-lt"/>
                      </a:endParaRPr>
                    </a:p>
                  </a:txBody>
                  <a:tcPr anchor="ctr"/>
                </a:tc>
                <a:tc>
                  <a:txBody>
                    <a:bodyPr/>
                    <a:lstStyle/>
                    <a:p>
                      <a:r>
                        <a:rPr lang="en-US" b="0" noProof="0" dirty="0"/>
                        <a:t>V-SMOW</a:t>
                      </a:r>
                      <a:endParaRPr lang="en-US" b="0" noProof="0" dirty="0">
                        <a:latin typeface="+mn-lt"/>
                      </a:endParaRPr>
                    </a:p>
                  </a:txBody>
                  <a:tcPr anchor="ctr"/>
                </a:tc>
                <a:tc>
                  <a:txBody>
                    <a:bodyPr/>
                    <a:lstStyle/>
                    <a:p>
                      <a:r>
                        <a:rPr lang="en-US" b="0" noProof="0" dirty="0"/>
                        <a:t>Water</a:t>
                      </a:r>
                      <a:endParaRPr lang="en-US" b="0" i="1" noProof="0" dirty="0">
                        <a:latin typeface="+mn-lt"/>
                      </a:endParaRPr>
                    </a:p>
                  </a:txBody>
                  <a:tcPr anchor="ctr"/>
                </a:tc>
                <a:extLst>
                  <a:ext uri="{0D108BD9-81ED-4DB2-BD59-A6C34878D82A}">
                    <a16:rowId xmlns:a16="http://schemas.microsoft.com/office/drawing/2014/main" val="10003"/>
                  </a:ext>
                </a:extLst>
              </a:tr>
              <a:tr h="640080">
                <a:tc>
                  <a:txBody>
                    <a:bodyPr/>
                    <a:lstStyle/>
                    <a:p>
                      <a:r>
                        <a:rPr lang="en-US" b="1" noProof="0" dirty="0"/>
                        <a:t>δ</a:t>
                      </a:r>
                      <a:r>
                        <a:rPr lang="en-US" b="1" baseline="30000" noProof="0" dirty="0"/>
                        <a:t>2</a:t>
                      </a:r>
                      <a:r>
                        <a:rPr lang="en-US" b="1" noProof="0" dirty="0"/>
                        <a:t>H</a:t>
                      </a:r>
                      <a:endParaRPr lang="en-US" b="1" noProof="0" dirty="0">
                        <a:latin typeface="+mn-lt"/>
                      </a:endParaRPr>
                    </a:p>
                  </a:txBody>
                  <a:tcPr anchor="ctr"/>
                </a:tc>
                <a:tc>
                  <a:txBody>
                    <a:bodyPr/>
                    <a:lstStyle/>
                    <a:p>
                      <a:endParaRPr lang="en-US" b="0" noProof="0" dirty="0">
                        <a:latin typeface="+mn-lt"/>
                      </a:endParaRPr>
                    </a:p>
                  </a:txBody>
                  <a:tcPr anchor="ctr"/>
                </a:tc>
                <a:tc>
                  <a:txBody>
                    <a:bodyPr/>
                    <a:lstStyle/>
                    <a:p>
                      <a:endParaRPr lang="en-US" b="0" noProof="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a:t>
                      </a:r>
                      <a:endParaRPr lang="en-US" b="0" noProof="0" dirty="0">
                        <a:latin typeface="+mn-lt"/>
                      </a:endParaRPr>
                    </a:p>
                  </a:txBody>
                  <a:tcPr anchor="ctr"/>
                </a:tc>
                <a:tc>
                  <a:txBody>
                    <a:bodyPr/>
                    <a:lstStyle/>
                    <a:p>
                      <a:r>
                        <a:rPr lang="en-US" b="0" noProof="0" dirty="0"/>
                        <a:t>V-SMOW</a:t>
                      </a:r>
                      <a:endParaRPr lang="en-US" b="0" noProof="0" dirty="0">
                        <a:latin typeface="+mn-lt"/>
                      </a:endParaRPr>
                    </a:p>
                  </a:txBody>
                  <a:tcPr anchor="ctr"/>
                </a:tc>
                <a:tc>
                  <a:txBody>
                    <a:bodyPr/>
                    <a:lstStyle/>
                    <a:p>
                      <a:r>
                        <a:rPr lang="en-US" b="0" noProof="0" dirty="0"/>
                        <a:t>Water</a:t>
                      </a:r>
                      <a:endParaRPr lang="en-US" b="0" i="1" noProof="0" dirty="0">
                        <a:latin typeface="+mn-lt"/>
                      </a:endParaRPr>
                    </a:p>
                  </a:txBody>
                  <a:tcPr anchor="ctr"/>
                </a:tc>
                <a:extLst>
                  <a:ext uri="{0D108BD9-81ED-4DB2-BD59-A6C34878D82A}">
                    <a16:rowId xmlns:a16="http://schemas.microsoft.com/office/drawing/2014/main" val="10004"/>
                  </a:ext>
                </a:extLst>
              </a:tr>
            </a:tbl>
          </a:graphicData>
        </a:graphic>
      </p:graphicFrame>
      <p:pic>
        <p:nvPicPr>
          <p:cNvPr id="1026" name="Picture 2" descr="FRECCIA ROSSA - Geometra Digitale">
            <a:extLst>
              <a:ext uri="{FF2B5EF4-FFF2-40B4-BE49-F238E27FC236}">
                <a16:creationId xmlns:a16="http://schemas.microsoft.com/office/drawing/2014/main" id="{86EDF757-A75C-40B7-B5DA-32D51A9C7F19}"/>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9766" b="90625" l="7107" r="89848">
                        <a14:foregroundMark x1="54315" y1="90625" x2="54315" y2="90625"/>
                        <a14:foregroundMark x1="54315" y1="90625" x2="54315" y2="90625"/>
                        <a14:foregroundMark x1="7107" y1="17578" x2="7107" y2="17578"/>
                        <a14:foregroundMark x1="7614" y1="17578" x2="7614" y2="17578"/>
                        <a14:foregroundMark x1="7614" y1="16406" x2="7614" y2="16406"/>
                        <a14:foregroundMark x1="8122" y1="16406" x2="8122" y2="16406"/>
                        <a14:foregroundMark x1="8122" y1="16406" x2="8122" y2="16406"/>
                        <a14:backgroundMark x1="9137" y1="16797" x2="9137" y2="16797"/>
                        <a14:backgroundMark x1="9137" y1="16797" x2="9137" y2="16797"/>
                        <a14:backgroundMark x1="8122" y1="16016" x2="8122" y2="16016"/>
                        <a14:backgroundMark x1="8122" y1="16016" x2="8122" y2="16016"/>
                        <a14:backgroundMark x1="7614" y1="16406" x2="7614" y2="16406"/>
                        <a14:backgroundMark x1="7614" y1="16406" x2="7614" y2="16406"/>
                        <a14:backgroundMark x1="9137" y1="16797" x2="9137" y2="16797"/>
                        <a14:backgroundMark x1="9137" y1="16797" x2="9137" y2="16797"/>
                        <a14:backgroundMark x1="8122" y1="17188" x2="8122" y2="17188"/>
                        <a14:backgroundMark x1="7614" y1="17188" x2="7614" y2="17188"/>
                        <a14:backgroundMark x1="7614" y1="17188" x2="7614" y2="17188"/>
                        <a14:backgroundMark x1="21320" y1="22656" x2="21320" y2="22656"/>
                      </a14:backgroundRemoval>
                    </a14:imgEffect>
                  </a14:imgLayer>
                </a14:imgProps>
              </a:ext>
              <a:ext uri="{28A0092B-C50C-407E-A947-70E740481C1C}">
                <a14:useLocalDpi xmlns:a14="http://schemas.microsoft.com/office/drawing/2010/main" val="0"/>
              </a:ext>
            </a:extLst>
          </a:blip>
          <a:srcRect/>
          <a:stretch>
            <a:fillRect/>
          </a:stretch>
        </p:blipFill>
        <p:spPr bwMode="auto">
          <a:xfrm rot="3220570">
            <a:off x="7431392" y="2421355"/>
            <a:ext cx="543534" cy="16236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DAE1CF19-76BA-45DA-B09D-5AF6FD7CDD3E}"/>
                  </a:ext>
                </a:extLst>
              </p:cNvPr>
              <p:cNvSpPr txBox="1"/>
              <p:nvPr/>
            </p:nvSpPr>
            <p:spPr>
              <a:xfrm>
                <a:off x="4023788" y="1223048"/>
                <a:ext cx="1297022" cy="489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noProof="0" smtClean="0">
                          <a:solidFill>
                            <a:schemeClr val="bg1">
                              <a:lumMod val="65000"/>
                            </a:schemeClr>
                          </a:solidFill>
                          <a:latin typeface="Cambria Math" panose="02040503050406030204" pitchFamily="18" charset="0"/>
                        </a:rPr>
                        <m:t>𝑹</m:t>
                      </m:r>
                      <m:r>
                        <a:rPr lang="en-US" sz="1600" b="1" i="1" noProof="0" smtClean="0">
                          <a:solidFill>
                            <a:schemeClr val="bg1">
                              <a:lumMod val="65000"/>
                            </a:schemeClr>
                          </a:solidFill>
                          <a:latin typeface="Cambria Math" panose="02040503050406030204" pitchFamily="18" charset="0"/>
                        </a:rPr>
                        <m:t>= </m:t>
                      </m:r>
                      <m:f>
                        <m:fPr>
                          <m:ctrlPr>
                            <a:rPr lang="en-US" sz="1600" b="1" i="1" noProof="0" smtClean="0">
                              <a:solidFill>
                                <a:schemeClr val="bg1">
                                  <a:lumMod val="65000"/>
                                </a:schemeClr>
                              </a:solidFill>
                              <a:latin typeface="Cambria Math" panose="02040503050406030204" pitchFamily="18" charset="0"/>
                            </a:rPr>
                          </m:ctrlPr>
                        </m:fPr>
                        <m:num>
                          <m:r>
                            <a:rPr lang="en-US" sz="1600" b="1" i="1" baseline="30000" noProof="0" smtClean="0">
                              <a:solidFill>
                                <a:schemeClr val="bg1">
                                  <a:lumMod val="65000"/>
                                </a:schemeClr>
                              </a:solidFill>
                              <a:latin typeface="Cambria Math" panose="02040503050406030204" pitchFamily="18" charset="0"/>
                            </a:rPr>
                            <m:t>𝟏𝟑</m:t>
                          </m:r>
                          <m:r>
                            <a:rPr lang="en-US" sz="1600" b="1" i="1" noProof="0" smtClean="0">
                              <a:solidFill>
                                <a:schemeClr val="bg1">
                                  <a:lumMod val="65000"/>
                                </a:schemeClr>
                              </a:solidFill>
                              <a:latin typeface="Cambria Math" panose="02040503050406030204" pitchFamily="18" charset="0"/>
                            </a:rPr>
                            <m:t>𝑪</m:t>
                          </m:r>
                          <m:r>
                            <a:rPr lang="en-US" sz="1600" b="1" i="1" baseline="-25000" noProof="0" smtClean="0">
                              <a:solidFill>
                                <a:schemeClr val="bg1">
                                  <a:lumMod val="65000"/>
                                </a:schemeClr>
                              </a:solidFill>
                              <a:latin typeface="Cambria Math" panose="02040503050406030204" pitchFamily="18" charset="0"/>
                            </a:rPr>
                            <m:t>𝒔𝒂𝒎𝒑𝒍𝒆</m:t>
                          </m:r>
                        </m:num>
                        <m:den>
                          <m:r>
                            <a:rPr lang="en-US" sz="1600" b="1" i="1" baseline="30000" noProof="0" smtClean="0">
                              <a:solidFill>
                                <a:schemeClr val="bg1">
                                  <a:lumMod val="65000"/>
                                </a:schemeClr>
                              </a:solidFill>
                              <a:latin typeface="Cambria Math" panose="02040503050406030204" pitchFamily="18" charset="0"/>
                            </a:rPr>
                            <m:t>𝟏𝟐</m:t>
                          </m:r>
                          <m:r>
                            <a:rPr lang="en-US" sz="1600" b="1" i="1" noProof="0" smtClean="0">
                              <a:solidFill>
                                <a:schemeClr val="bg1">
                                  <a:lumMod val="65000"/>
                                </a:schemeClr>
                              </a:solidFill>
                              <a:latin typeface="Cambria Math" panose="02040503050406030204" pitchFamily="18" charset="0"/>
                            </a:rPr>
                            <m:t>𝑪</m:t>
                          </m:r>
                          <m:r>
                            <a:rPr lang="en-US" sz="1600" b="1" i="1" baseline="-25000" noProof="0" smtClean="0">
                              <a:solidFill>
                                <a:schemeClr val="bg1">
                                  <a:lumMod val="65000"/>
                                </a:schemeClr>
                              </a:solidFill>
                              <a:latin typeface="Cambria Math" panose="02040503050406030204" pitchFamily="18" charset="0"/>
                            </a:rPr>
                            <m:t>𝒔𝒂𝒎𝒑𝒍𝒆</m:t>
                          </m:r>
                        </m:den>
                      </m:f>
                    </m:oMath>
                  </m:oMathPara>
                </a14:m>
                <a:endParaRPr lang="en-US" sz="1600" b="1" noProof="0" dirty="0">
                  <a:solidFill>
                    <a:schemeClr val="bg1">
                      <a:lumMod val="65000"/>
                    </a:schemeClr>
                  </a:solidFill>
                </a:endParaRPr>
              </a:p>
            </p:txBody>
          </p:sp>
        </mc:Choice>
        <mc:Fallback xmlns="">
          <p:sp>
            <p:nvSpPr>
              <p:cNvPr id="36" name="CasellaDiTesto 35">
                <a:extLst>
                  <a:ext uri="{FF2B5EF4-FFF2-40B4-BE49-F238E27FC236}">
                    <a16:creationId xmlns:a16="http://schemas.microsoft.com/office/drawing/2014/main" id="{DAE1CF19-76BA-45DA-B09D-5AF6FD7CDD3E}"/>
                  </a:ext>
                </a:extLst>
              </p:cNvPr>
              <p:cNvSpPr txBox="1">
                <a:spLocks noRot="1" noChangeAspect="1" noMove="1" noResize="1" noEditPoints="1" noAdjustHandles="1" noChangeArrowheads="1" noChangeShapeType="1" noTextEdit="1"/>
              </p:cNvSpPr>
              <p:nvPr/>
            </p:nvSpPr>
            <p:spPr>
              <a:xfrm>
                <a:off x="4023788" y="1223048"/>
                <a:ext cx="1297022" cy="489749"/>
              </a:xfrm>
              <a:prstGeom prst="rect">
                <a:avLst/>
              </a:prstGeom>
              <a:blipFill>
                <a:blip r:embed="rId6"/>
                <a:stretch>
                  <a:fillRect b="-8750"/>
                </a:stretch>
              </a:blipFill>
            </p:spPr>
            <p:txBody>
              <a:bodyPr/>
              <a:lstStyle/>
              <a:p>
                <a:r>
                  <a:rPr lang="en-GB">
                    <a:noFill/>
                  </a:rPr>
                  <a:t> </a:t>
                </a:r>
              </a:p>
            </p:txBody>
          </p:sp>
        </mc:Fallback>
      </mc:AlternateContent>
      <p:sp>
        <p:nvSpPr>
          <p:cNvPr id="37" name="CasellaDiTesto 36">
            <a:extLst>
              <a:ext uri="{FF2B5EF4-FFF2-40B4-BE49-F238E27FC236}">
                <a16:creationId xmlns:a16="http://schemas.microsoft.com/office/drawing/2014/main" id="{9737C9B8-997A-4C27-91BF-EC60E5FB7FA4}"/>
              </a:ext>
            </a:extLst>
          </p:cNvPr>
          <p:cNvSpPr txBox="1"/>
          <p:nvPr/>
        </p:nvSpPr>
        <p:spPr>
          <a:xfrm>
            <a:off x="4023788" y="692696"/>
            <a:ext cx="1303177" cy="338554"/>
          </a:xfrm>
          <a:prstGeom prst="rect">
            <a:avLst/>
          </a:prstGeom>
          <a:noFill/>
        </p:spPr>
        <p:txBody>
          <a:bodyPr wrap="none" rtlCol="0">
            <a:spAutoFit/>
          </a:bodyPr>
          <a:lstStyle/>
          <a:p>
            <a:r>
              <a:rPr lang="en-US" sz="1600" b="1" noProof="0" dirty="0">
                <a:solidFill>
                  <a:schemeClr val="bg1">
                    <a:lumMod val="65000"/>
                  </a:schemeClr>
                </a:solidFill>
              </a:rPr>
              <a:t>Isotopic ratio</a:t>
            </a:r>
          </a:p>
        </p:txBody>
      </p:sp>
      <p:sp>
        <p:nvSpPr>
          <p:cNvPr id="35" name="Parentesi quadra aperta 34">
            <a:extLst>
              <a:ext uri="{FF2B5EF4-FFF2-40B4-BE49-F238E27FC236}">
                <a16:creationId xmlns:a16="http://schemas.microsoft.com/office/drawing/2014/main" id="{8A30DE8B-DB45-43BB-A4C1-849F1E02B0C1}"/>
              </a:ext>
            </a:extLst>
          </p:cNvPr>
          <p:cNvSpPr/>
          <p:nvPr/>
        </p:nvSpPr>
        <p:spPr>
          <a:xfrm>
            <a:off x="3863752" y="692697"/>
            <a:ext cx="160036" cy="1126291"/>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dirty="0"/>
          </a:p>
        </p:txBody>
      </p:sp>
      <p:sp>
        <p:nvSpPr>
          <p:cNvPr id="42" name="Parentesi quadra aperta 41">
            <a:extLst>
              <a:ext uri="{FF2B5EF4-FFF2-40B4-BE49-F238E27FC236}">
                <a16:creationId xmlns:a16="http://schemas.microsoft.com/office/drawing/2014/main" id="{669F1F6E-8E55-476E-8252-776A836B23A8}"/>
              </a:ext>
            </a:extLst>
          </p:cNvPr>
          <p:cNvSpPr/>
          <p:nvPr/>
        </p:nvSpPr>
        <p:spPr>
          <a:xfrm flipH="1">
            <a:off x="5359900" y="692696"/>
            <a:ext cx="160036" cy="1126292"/>
          </a:xfrm>
          <a:prstGeom prst="lef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dirty="0"/>
          </a:p>
        </p:txBody>
      </p:sp>
      <p:pic>
        <p:nvPicPr>
          <p:cNvPr id="44" name="Picture 2" descr="FRECCIA ROSSA - Geometra Digitale">
            <a:extLst>
              <a:ext uri="{FF2B5EF4-FFF2-40B4-BE49-F238E27FC236}">
                <a16:creationId xmlns:a16="http://schemas.microsoft.com/office/drawing/2014/main" id="{B4D57CF3-9021-4A38-B310-13F1E110EB70}"/>
              </a:ext>
            </a:extLst>
          </p:cNvPr>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ackgroundRemoval t="9766" b="90625" l="7107" r="89848">
                        <a14:foregroundMark x1="54315" y1="90625" x2="54315" y2="90625"/>
                        <a14:foregroundMark x1="54315" y1="90625" x2="54315" y2="90625"/>
                        <a14:foregroundMark x1="7107" y1="17578" x2="7107" y2="17578"/>
                        <a14:foregroundMark x1="7614" y1="17578" x2="7614" y2="17578"/>
                        <a14:foregroundMark x1="7614" y1="16406" x2="7614" y2="16406"/>
                        <a14:foregroundMark x1="8122" y1="16406" x2="8122" y2="16406"/>
                        <a14:foregroundMark x1="8122" y1="16406" x2="8122" y2="16406"/>
                        <a14:backgroundMark x1="9137" y1="16797" x2="9137" y2="16797"/>
                        <a14:backgroundMark x1="9137" y1="16797" x2="9137" y2="16797"/>
                        <a14:backgroundMark x1="8122" y1="16016" x2="8122" y2="16016"/>
                        <a14:backgroundMark x1="8122" y1="16016" x2="8122" y2="16016"/>
                        <a14:backgroundMark x1="7614" y1="16406" x2="7614" y2="16406"/>
                        <a14:backgroundMark x1="7614" y1="16406" x2="7614" y2="16406"/>
                        <a14:backgroundMark x1="9137" y1="16797" x2="9137" y2="16797"/>
                        <a14:backgroundMark x1="9137" y1="16797" x2="9137" y2="16797"/>
                        <a14:backgroundMark x1="8122" y1="17188" x2="8122" y2="17188"/>
                        <a14:backgroundMark x1="7614" y1="17188" x2="7614" y2="17188"/>
                        <a14:backgroundMark x1="7614" y1="17188" x2="7614" y2="17188"/>
                        <a14:backgroundMark x1="21320" y1="22656" x2="21320" y2="22656"/>
                      </a14:backgroundRemoval>
                    </a14:imgEffect>
                  </a14:imgLayer>
                </a14:imgProps>
              </a:ext>
              <a:ext uri="{28A0092B-C50C-407E-A947-70E740481C1C}">
                <a14:useLocalDpi xmlns:a14="http://schemas.microsoft.com/office/drawing/2010/main" val="0"/>
              </a:ext>
            </a:extLst>
          </a:blip>
          <a:srcRect/>
          <a:stretch>
            <a:fillRect/>
          </a:stretch>
        </p:blipFill>
        <p:spPr bwMode="auto">
          <a:xfrm rot="6072472" flipH="1">
            <a:off x="6507407" y="614377"/>
            <a:ext cx="408365" cy="1644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AB3DC34E-2B58-6576-071E-AD23D9510D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25" name="Rettangolo con angoli in alto arrotondati 24">
            <a:extLst>
              <a:ext uri="{FF2B5EF4-FFF2-40B4-BE49-F238E27FC236}">
                <a16:creationId xmlns:a16="http://schemas.microsoft.com/office/drawing/2014/main" id="{0762C332-7B7C-5DE8-152B-C7ADA382827D}"/>
              </a:ext>
            </a:extLst>
          </p:cNvPr>
          <p:cNvSpPr/>
          <p:nvPr/>
        </p:nvSpPr>
        <p:spPr>
          <a:xfrm rot="5400000">
            <a:off x="18009" y="2079112"/>
            <a:ext cx="615837" cy="65185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ttangolo con angoli in alto arrotondati 25">
            <a:extLst>
              <a:ext uri="{FF2B5EF4-FFF2-40B4-BE49-F238E27FC236}">
                <a16:creationId xmlns:a16="http://schemas.microsoft.com/office/drawing/2014/main" id="{6F78E119-882E-9F8C-3583-2301418CFB0A}"/>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ttangolo con angoli in alto arrotondati 26">
            <a:extLst>
              <a:ext uri="{FF2B5EF4-FFF2-40B4-BE49-F238E27FC236}">
                <a16:creationId xmlns:a16="http://schemas.microsoft.com/office/drawing/2014/main" id="{2107A2BE-53EB-0B6A-AB67-87EDADCCE677}"/>
              </a:ext>
            </a:extLst>
          </p:cNvPr>
          <p:cNvSpPr/>
          <p:nvPr/>
        </p:nvSpPr>
        <p:spPr>
          <a:xfrm rot="5400000">
            <a:off x="917763" y="-73059"/>
            <a:ext cx="615837" cy="245137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8" name="CasellaDiTesto 27">
            <a:extLst>
              <a:ext uri="{FF2B5EF4-FFF2-40B4-BE49-F238E27FC236}">
                <a16:creationId xmlns:a16="http://schemas.microsoft.com/office/drawing/2014/main" id="{C688C7CB-BC04-973B-0425-8AC47FD2E976}"/>
              </a:ext>
            </a:extLst>
          </p:cNvPr>
          <p:cNvSpPr txBox="1"/>
          <p:nvPr/>
        </p:nvSpPr>
        <p:spPr>
          <a:xfrm>
            <a:off x="433948" y="1009417"/>
            <a:ext cx="1709853" cy="338554"/>
          </a:xfrm>
          <a:prstGeom prst="rect">
            <a:avLst/>
          </a:prstGeom>
          <a:noFill/>
        </p:spPr>
        <p:txBody>
          <a:bodyPr wrap="square">
            <a:spAutoFit/>
          </a:bodyPr>
          <a:lstStyle/>
          <a:p>
            <a:pPr algn="ctr"/>
            <a:r>
              <a:rPr lang="en-US" sz="1600" b="1" i="0" noProof="0" dirty="0">
                <a:solidFill>
                  <a:schemeClr val="bg1"/>
                </a:solidFill>
                <a:effectLst/>
              </a:rPr>
              <a:t>INTRODUCTION</a:t>
            </a:r>
            <a:endParaRPr lang="en-US" sz="1600" b="1" noProof="0" dirty="0">
              <a:solidFill>
                <a:schemeClr val="bg1"/>
              </a:solidFill>
            </a:endParaRPr>
          </a:p>
        </p:txBody>
      </p:sp>
    </p:spTree>
    <p:extLst>
      <p:ext uri="{BB962C8B-B14F-4D97-AF65-F5344CB8AC3E}">
        <p14:creationId xmlns:p14="http://schemas.microsoft.com/office/powerpoint/2010/main" val="403781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2213" y="2100486"/>
            <a:ext cx="448627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0"/>
          <p:cNvSpPr txBox="1"/>
          <p:nvPr/>
        </p:nvSpPr>
        <p:spPr>
          <a:xfrm>
            <a:off x="4416566" y="894782"/>
            <a:ext cx="3358868" cy="369332"/>
          </a:xfrm>
          <a:prstGeom prst="rect">
            <a:avLst/>
          </a:prstGeom>
          <a:noFill/>
        </p:spPr>
        <p:txBody>
          <a:bodyPr wrap="none" rtlCol="0">
            <a:spAutoFit/>
          </a:bodyPr>
          <a:lstStyle/>
          <a:p>
            <a:r>
              <a:rPr lang="en-US" b="1" noProof="0" dirty="0"/>
              <a:t>Isotope Ratio Mass Spectrometry</a:t>
            </a:r>
          </a:p>
        </p:txBody>
      </p:sp>
      <p:sp>
        <p:nvSpPr>
          <p:cNvPr id="2" name="CasellaDiTesto 1"/>
          <p:cNvSpPr txBox="1"/>
          <p:nvPr/>
        </p:nvSpPr>
        <p:spPr>
          <a:xfrm>
            <a:off x="7889322" y="1556792"/>
            <a:ext cx="712054" cy="369332"/>
          </a:xfrm>
          <a:prstGeom prst="rect">
            <a:avLst/>
          </a:prstGeom>
          <a:noFill/>
        </p:spPr>
        <p:txBody>
          <a:bodyPr wrap="none" rtlCol="0">
            <a:spAutoFit/>
          </a:bodyPr>
          <a:lstStyle/>
          <a:p>
            <a:r>
              <a:rPr lang="en-US" b="1" noProof="0" dirty="0"/>
              <a:t>IRMS</a:t>
            </a:r>
          </a:p>
        </p:txBody>
      </p:sp>
      <p:sp>
        <p:nvSpPr>
          <p:cNvPr id="3" name="CasellaDiTesto 2"/>
          <p:cNvSpPr txBox="1"/>
          <p:nvPr/>
        </p:nvSpPr>
        <p:spPr>
          <a:xfrm>
            <a:off x="2619035" y="2646205"/>
            <a:ext cx="1980992" cy="646331"/>
          </a:xfrm>
          <a:prstGeom prst="rect">
            <a:avLst/>
          </a:prstGeom>
          <a:noFill/>
        </p:spPr>
        <p:txBody>
          <a:bodyPr wrap="none" rtlCol="0">
            <a:spAutoFit/>
          </a:bodyPr>
          <a:lstStyle/>
          <a:p>
            <a:pPr algn="ctr"/>
            <a:r>
              <a:rPr lang="en-US" noProof="0" dirty="0"/>
              <a:t>Elemental </a:t>
            </a:r>
            <a:r>
              <a:rPr lang="en-US" noProof="0" dirty="0" err="1"/>
              <a:t>Analyser</a:t>
            </a:r>
            <a:endParaRPr lang="en-US" noProof="0" dirty="0"/>
          </a:p>
          <a:p>
            <a:pPr algn="ctr"/>
            <a:r>
              <a:rPr lang="en-US" noProof="0" dirty="0"/>
              <a:t>(</a:t>
            </a:r>
            <a:r>
              <a:rPr lang="en-US" b="1" noProof="0" dirty="0"/>
              <a:t>EA</a:t>
            </a:r>
            <a:r>
              <a:rPr lang="en-US" noProof="0" dirty="0"/>
              <a:t>)</a:t>
            </a:r>
          </a:p>
        </p:txBody>
      </p:sp>
      <p:sp>
        <p:nvSpPr>
          <p:cNvPr id="36" name="Gallone 35"/>
          <p:cNvSpPr/>
          <p:nvPr/>
        </p:nvSpPr>
        <p:spPr>
          <a:xfrm>
            <a:off x="5282132" y="2780928"/>
            <a:ext cx="359848" cy="360040"/>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9" name="CasellaDiTesto 18">
            <a:extLst>
              <a:ext uri="{FF2B5EF4-FFF2-40B4-BE49-F238E27FC236}">
                <a16:creationId xmlns:a16="http://schemas.microsoft.com/office/drawing/2014/main" id="{8A9E9858-E40C-4F6E-9296-6CD692FB4640}"/>
              </a:ext>
            </a:extLst>
          </p:cNvPr>
          <p:cNvSpPr txBox="1"/>
          <p:nvPr/>
        </p:nvSpPr>
        <p:spPr>
          <a:xfrm>
            <a:off x="5930204" y="5681003"/>
            <a:ext cx="3132461" cy="1015663"/>
          </a:xfrm>
          <a:prstGeom prst="rect">
            <a:avLst/>
          </a:prstGeom>
          <a:noFill/>
        </p:spPr>
        <p:txBody>
          <a:bodyPr wrap="none" rtlCol="0">
            <a:spAutoFit/>
          </a:bodyPr>
          <a:lstStyle/>
          <a:p>
            <a:r>
              <a:rPr lang="en-US" sz="1500" noProof="0" dirty="0"/>
              <a:t>A. Electronic Impact Ionization Source</a:t>
            </a:r>
          </a:p>
          <a:p>
            <a:r>
              <a:rPr lang="en-US" sz="1500" noProof="0" dirty="0"/>
              <a:t>B. Magnetic-sector Mass </a:t>
            </a:r>
            <a:r>
              <a:rPr lang="en-US" sz="1500" noProof="0" dirty="0" err="1"/>
              <a:t>Analyser</a:t>
            </a:r>
            <a:endParaRPr lang="en-US" sz="1500" noProof="0" dirty="0"/>
          </a:p>
          <a:p>
            <a:r>
              <a:rPr lang="en-US" sz="1500" noProof="0" dirty="0"/>
              <a:t>C. Faraday Detectors</a:t>
            </a:r>
          </a:p>
          <a:p>
            <a:r>
              <a:rPr lang="en-US" sz="1500" noProof="0" dirty="0"/>
              <a:t>D. Analog </a:t>
            </a:r>
            <a:r>
              <a:rPr lang="en-US" sz="1500" noProof="0" dirty="0" err="1"/>
              <a:t>Electromers</a:t>
            </a:r>
            <a:endParaRPr lang="en-US" sz="1500" noProof="0" dirty="0"/>
          </a:p>
        </p:txBody>
      </p:sp>
      <p:pic>
        <p:nvPicPr>
          <p:cNvPr id="21" name="Picture 6">
            <a:extLst>
              <a:ext uri="{FF2B5EF4-FFF2-40B4-BE49-F238E27FC236}">
                <a16:creationId xmlns:a16="http://schemas.microsoft.com/office/drawing/2014/main" id="{3DA4535F-296E-E1EC-86EF-C602F5547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25" name="Rettangolo con angoli in alto arrotondati 24">
            <a:extLst>
              <a:ext uri="{FF2B5EF4-FFF2-40B4-BE49-F238E27FC236}">
                <a16:creationId xmlns:a16="http://schemas.microsoft.com/office/drawing/2014/main" id="{D945C0F1-9E86-1795-FA00-5BA9D3788689}"/>
              </a:ext>
            </a:extLst>
          </p:cNvPr>
          <p:cNvSpPr/>
          <p:nvPr/>
        </p:nvSpPr>
        <p:spPr>
          <a:xfrm rot="5400000">
            <a:off x="18009" y="2079112"/>
            <a:ext cx="615837" cy="65185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ttangolo con angoli in alto arrotondati 25">
            <a:extLst>
              <a:ext uri="{FF2B5EF4-FFF2-40B4-BE49-F238E27FC236}">
                <a16:creationId xmlns:a16="http://schemas.microsoft.com/office/drawing/2014/main" id="{E5B292C3-2CF6-D657-1B27-F6C0B79BD37C}"/>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ttangolo con angoli in alto arrotondati 26">
            <a:extLst>
              <a:ext uri="{FF2B5EF4-FFF2-40B4-BE49-F238E27FC236}">
                <a16:creationId xmlns:a16="http://schemas.microsoft.com/office/drawing/2014/main" id="{8EE95027-9FEB-001E-031C-4875A56ECC9F}"/>
              </a:ext>
            </a:extLst>
          </p:cNvPr>
          <p:cNvSpPr/>
          <p:nvPr/>
        </p:nvSpPr>
        <p:spPr>
          <a:xfrm rot="5400000">
            <a:off x="917763" y="-73059"/>
            <a:ext cx="615837" cy="245137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8" name="CasellaDiTesto 27">
            <a:extLst>
              <a:ext uri="{FF2B5EF4-FFF2-40B4-BE49-F238E27FC236}">
                <a16:creationId xmlns:a16="http://schemas.microsoft.com/office/drawing/2014/main" id="{0857326D-4D88-B45E-9630-E4629B163A75}"/>
              </a:ext>
            </a:extLst>
          </p:cNvPr>
          <p:cNvSpPr txBox="1"/>
          <p:nvPr/>
        </p:nvSpPr>
        <p:spPr>
          <a:xfrm>
            <a:off x="433948" y="1009417"/>
            <a:ext cx="1709853" cy="338554"/>
          </a:xfrm>
          <a:prstGeom prst="rect">
            <a:avLst/>
          </a:prstGeom>
          <a:noFill/>
        </p:spPr>
        <p:txBody>
          <a:bodyPr wrap="square">
            <a:spAutoFit/>
          </a:bodyPr>
          <a:lstStyle/>
          <a:p>
            <a:pPr algn="ctr"/>
            <a:r>
              <a:rPr lang="en-US" sz="1600" b="1" i="0" noProof="0" dirty="0">
                <a:solidFill>
                  <a:schemeClr val="bg1"/>
                </a:solidFill>
                <a:effectLst/>
              </a:rPr>
              <a:t>INTRODUCTION</a:t>
            </a:r>
            <a:endParaRPr lang="en-US" sz="1600" b="1" noProof="0" dirty="0">
              <a:solidFill>
                <a:schemeClr val="bg1"/>
              </a:solidFill>
            </a:endParaRPr>
          </a:p>
        </p:txBody>
      </p:sp>
      <p:sp>
        <p:nvSpPr>
          <p:cNvPr id="4" name="CasellaDiTesto 3">
            <a:extLst>
              <a:ext uri="{FF2B5EF4-FFF2-40B4-BE49-F238E27FC236}">
                <a16:creationId xmlns:a16="http://schemas.microsoft.com/office/drawing/2014/main" id="{BEB324D1-2596-3AE8-505E-65B6C9CE07B7}"/>
              </a:ext>
            </a:extLst>
          </p:cNvPr>
          <p:cNvSpPr txBox="1"/>
          <p:nvPr/>
        </p:nvSpPr>
        <p:spPr>
          <a:xfrm>
            <a:off x="2410520" y="3655581"/>
            <a:ext cx="2398029" cy="646331"/>
          </a:xfrm>
          <a:prstGeom prst="rect">
            <a:avLst/>
          </a:prstGeom>
          <a:noFill/>
        </p:spPr>
        <p:txBody>
          <a:bodyPr wrap="none" rtlCol="0">
            <a:spAutoFit/>
          </a:bodyPr>
          <a:lstStyle/>
          <a:p>
            <a:pPr algn="ctr"/>
            <a:r>
              <a:rPr lang="en-US" dirty="0"/>
              <a:t>Gas Chromatographer</a:t>
            </a:r>
            <a:endParaRPr lang="en-US" noProof="0" dirty="0"/>
          </a:p>
          <a:p>
            <a:pPr algn="ctr"/>
            <a:r>
              <a:rPr lang="en-US" noProof="0" dirty="0"/>
              <a:t>(</a:t>
            </a:r>
            <a:r>
              <a:rPr lang="en-US" b="1" dirty="0"/>
              <a:t>GC</a:t>
            </a:r>
            <a:r>
              <a:rPr lang="en-US" noProof="0" dirty="0"/>
              <a:t>)</a:t>
            </a:r>
          </a:p>
        </p:txBody>
      </p:sp>
      <p:sp>
        <p:nvSpPr>
          <p:cNvPr id="5" name="Gallone 35">
            <a:extLst>
              <a:ext uri="{FF2B5EF4-FFF2-40B4-BE49-F238E27FC236}">
                <a16:creationId xmlns:a16="http://schemas.microsoft.com/office/drawing/2014/main" id="{E611B6F2-139F-0603-8D71-7EC4BECE6EBC}"/>
              </a:ext>
            </a:extLst>
          </p:cNvPr>
          <p:cNvSpPr/>
          <p:nvPr/>
        </p:nvSpPr>
        <p:spPr>
          <a:xfrm>
            <a:off x="5282132" y="3790304"/>
            <a:ext cx="359848" cy="360040"/>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 name="CasellaDiTesto 5">
            <a:extLst>
              <a:ext uri="{FF2B5EF4-FFF2-40B4-BE49-F238E27FC236}">
                <a16:creationId xmlns:a16="http://schemas.microsoft.com/office/drawing/2014/main" id="{B3033F83-38F5-892A-EA5F-98C14AB674EC}"/>
              </a:ext>
            </a:extLst>
          </p:cNvPr>
          <p:cNvSpPr txBox="1"/>
          <p:nvPr/>
        </p:nvSpPr>
        <p:spPr>
          <a:xfrm>
            <a:off x="2303919" y="4657782"/>
            <a:ext cx="2611229" cy="646331"/>
          </a:xfrm>
          <a:prstGeom prst="rect">
            <a:avLst/>
          </a:prstGeom>
          <a:noFill/>
        </p:spPr>
        <p:txBody>
          <a:bodyPr wrap="none" rtlCol="0">
            <a:spAutoFit/>
          </a:bodyPr>
          <a:lstStyle/>
          <a:p>
            <a:pPr algn="ctr"/>
            <a:r>
              <a:rPr lang="en-US"/>
              <a:t>Liquid Chromatographer</a:t>
            </a:r>
            <a:endParaRPr lang="en-US" noProof="0" dirty="0"/>
          </a:p>
          <a:p>
            <a:pPr algn="ctr"/>
            <a:r>
              <a:rPr lang="en-US" noProof="0" dirty="0"/>
              <a:t>(</a:t>
            </a:r>
            <a:r>
              <a:rPr lang="en-US" b="1" dirty="0"/>
              <a:t>LC</a:t>
            </a:r>
            <a:r>
              <a:rPr lang="en-US" noProof="0" dirty="0"/>
              <a:t>)</a:t>
            </a:r>
          </a:p>
        </p:txBody>
      </p:sp>
      <p:sp>
        <p:nvSpPr>
          <p:cNvPr id="7" name="Gallone 35">
            <a:extLst>
              <a:ext uri="{FF2B5EF4-FFF2-40B4-BE49-F238E27FC236}">
                <a16:creationId xmlns:a16="http://schemas.microsoft.com/office/drawing/2014/main" id="{00F4F7C1-22C8-204D-ABDE-9CDEDAD6DDFA}"/>
              </a:ext>
            </a:extLst>
          </p:cNvPr>
          <p:cNvSpPr/>
          <p:nvPr/>
        </p:nvSpPr>
        <p:spPr>
          <a:xfrm>
            <a:off x="5282132" y="4792505"/>
            <a:ext cx="359848" cy="360040"/>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138308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59768" y="1005766"/>
            <a:ext cx="5479000" cy="369332"/>
          </a:xfrm>
          <a:prstGeom prst="rect">
            <a:avLst/>
          </a:prstGeom>
          <a:noFill/>
        </p:spPr>
        <p:txBody>
          <a:bodyPr wrap="none" rtlCol="0">
            <a:spAutoFit/>
          </a:bodyPr>
          <a:lstStyle/>
          <a:p>
            <a:r>
              <a:rPr lang="en-US" noProof="0" dirty="0"/>
              <a:t>What are the factors of influence on the isotopic values?</a:t>
            </a:r>
          </a:p>
        </p:txBody>
      </p:sp>
      <p:sp>
        <p:nvSpPr>
          <p:cNvPr id="3" name="CasellaDiTesto 2"/>
          <p:cNvSpPr txBox="1"/>
          <p:nvPr/>
        </p:nvSpPr>
        <p:spPr>
          <a:xfrm>
            <a:off x="6252564" y="3606962"/>
            <a:ext cx="518091" cy="369332"/>
          </a:xfrm>
          <a:prstGeom prst="rect">
            <a:avLst/>
          </a:prstGeom>
          <a:noFill/>
        </p:spPr>
        <p:txBody>
          <a:bodyPr wrap="none" rtlCol="0">
            <a:spAutoFit/>
          </a:bodyPr>
          <a:lstStyle/>
          <a:p>
            <a:r>
              <a:rPr lang="en-US" b="1" noProof="0" dirty="0" err="1">
                <a:cs typeface="Segoe UI Semilight" panose="020B0402040204020203" pitchFamily="34" charset="0"/>
              </a:rPr>
              <a:t>δ</a:t>
            </a:r>
            <a:r>
              <a:rPr lang="en-US" b="1" baseline="30000" noProof="0" dirty="0" err="1">
                <a:cs typeface="Segoe UI Semilight" panose="020B0402040204020203" pitchFamily="34" charset="0"/>
              </a:rPr>
              <a:t>n</a:t>
            </a:r>
            <a:r>
              <a:rPr lang="en-US" b="1" noProof="0" dirty="0" err="1">
                <a:cs typeface="Segoe UI Semilight" panose="020B0402040204020203" pitchFamily="34" charset="0"/>
              </a:rPr>
              <a:t>X</a:t>
            </a:r>
            <a:endParaRPr lang="en-US" b="1" noProof="0" dirty="0">
              <a:cs typeface="Segoe UI Semilight" panose="020B0402040204020203" pitchFamily="34" charset="0"/>
            </a:endParaRPr>
          </a:p>
        </p:txBody>
      </p:sp>
      <p:sp>
        <p:nvSpPr>
          <p:cNvPr id="11" name="Freccia a destra 10"/>
          <p:cNvSpPr/>
          <p:nvPr/>
        </p:nvSpPr>
        <p:spPr>
          <a:xfrm rot="1879248">
            <a:off x="5514839" y="3236893"/>
            <a:ext cx="576064" cy="216024"/>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ccia a destra 11"/>
          <p:cNvSpPr/>
          <p:nvPr/>
        </p:nvSpPr>
        <p:spPr>
          <a:xfrm rot="12666179">
            <a:off x="7026790" y="4100266"/>
            <a:ext cx="576064" cy="216024"/>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ccia a destra 12"/>
          <p:cNvSpPr/>
          <p:nvPr/>
        </p:nvSpPr>
        <p:spPr>
          <a:xfrm rot="16369573">
            <a:off x="6271025" y="4530271"/>
            <a:ext cx="576064" cy="216024"/>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ccia a destra 13"/>
          <p:cNvSpPr/>
          <p:nvPr/>
        </p:nvSpPr>
        <p:spPr>
          <a:xfrm rot="19844769">
            <a:off x="5473053" y="4093982"/>
            <a:ext cx="576064" cy="216024"/>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ccia a destra 14"/>
          <p:cNvSpPr/>
          <p:nvPr/>
        </p:nvSpPr>
        <p:spPr>
          <a:xfrm rot="5197360">
            <a:off x="6229869" y="2845015"/>
            <a:ext cx="576064" cy="216024"/>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ccia a destra 15"/>
          <p:cNvSpPr/>
          <p:nvPr/>
        </p:nvSpPr>
        <p:spPr>
          <a:xfrm rot="8177283">
            <a:off x="6963977" y="3200000"/>
            <a:ext cx="576064" cy="216024"/>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CasellaDiTesto 16"/>
          <p:cNvSpPr txBox="1"/>
          <p:nvPr/>
        </p:nvSpPr>
        <p:spPr>
          <a:xfrm>
            <a:off x="5024956" y="2662148"/>
            <a:ext cx="375424" cy="584775"/>
          </a:xfrm>
          <a:prstGeom prst="rect">
            <a:avLst/>
          </a:prstGeom>
          <a:noFill/>
        </p:spPr>
        <p:txBody>
          <a:bodyPr wrap="none" rtlCol="0">
            <a:spAutoFit/>
          </a:bodyPr>
          <a:lstStyle/>
          <a:p>
            <a:r>
              <a:rPr lang="en-US" sz="3200" b="1" noProof="0" dirty="0">
                <a:cs typeface="Segoe UI Semilight" panose="020B0402040204020203" pitchFamily="34" charset="0"/>
              </a:rPr>
              <a:t>?</a:t>
            </a:r>
          </a:p>
        </p:txBody>
      </p:sp>
      <p:sp>
        <p:nvSpPr>
          <p:cNvPr id="18" name="CasellaDiTesto 17"/>
          <p:cNvSpPr txBox="1"/>
          <p:nvPr/>
        </p:nvSpPr>
        <p:spPr>
          <a:xfrm>
            <a:off x="6267244" y="1950779"/>
            <a:ext cx="375424" cy="584775"/>
          </a:xfrm>
          <a:prstGeom prst="rect">
            <a:avLst/>
          </a:prstGeom>
          <a:noFill/>
        </p:spPr>
        <p:txBody>
          <a:bodyPr wrap="none" rtlCol="0">
            <a:spAutoFit/>
          </a:bodyPr>
          <a:lstStyle/>
          <a:p>
            <a:r>
              <a:rPr lang="en-US" sz="3200" b="1" noProof="0" dirty="0">
                <a:cs typeface="Segoe UI Semilight" panose="020B0402040204020203" pitchFamily="34" charset="0"/>
              </a:rPr>
              <a:t>?</a:t>
            </a:r>
          </a:p>
        </p:txBody>
      </p:sp>
      <p:sp>
        <p:nvSpPr>
          <p:cNvPr id="19" name="CasellaDiTesto 18"/>
          <p:cNvSpPr txBox="1"/>
          <p:nvPr/>
        </p:nvSpPr>
        <p:spPr>
          <a:xfrm>
            <a:off x="7545236" y="2543378"/>
            <a:ext cx="375424" cy="584775"/>
          </a:xfrm>
          <a:prstGeom prst="rect">
            <a:avLst/>
          </a:prstGeom>
          <a:noFill/>
        </p:spPr>
        <p:txBody>
          <a:bodyPr wrap="none" rtlCol="0">
            <a:spAutoFit/>
          </a:bodyPr>
          <a:lstStyle/>
          <a:p>
            <a:r>
              <a:rPr lang="en-US" sz="3200" b="1" noProof="0" dirty="0">
                <a:cs typeface="Segoe UI Semilight" panose="020B0402040204020203" pitchFamily="34" charset="0"/>
              </a:rPr>
              <a:t>?</a:t>
            </a:r>
          </a:p>
        </p:txBody>
      </p:sp>
      <p:sp>
        <p:nvSpPr>
          <p:cNvPr id="20" name="CasellaDiTesto 19"/>
          <p:cNvSpPr txBox="1"/>
          <p:nvPr/>
        </p:nvSpPr>
        <p:spPr>
          <a:xfrm>
            <a:off x="7689252" y="4255035"/>
            <a:ext cx="375424" cy="584775"/>
          </a:xfrm>
          <a:prstGeom prst="rect">
            <a:avLst/>
          </a:prstGeom>
          <a:noFill/>
        </p:spPr>
        <p:txBody>
          <a:bodyPr wrap="none" rtlCol="0">
            <a:spAutoFit/>
          </a:bodyPr>
          <a:lstStyle/>
          <a:p>
            <a:r>
              <a:rPr lang="en-US" sz="3200" b="1" noProof="0" dirty="0">
                <a:cs typeface="Segoe UI Semilight" panose="020B0402040204020203" pitchFamily="34" charset="0"/>
              </a:rPr>
              <a:t>?</a:t>
            </a:r>
          </a:p>
        </p:txBody>
      </p:sp>
      <p:sp>
        <p:nvSpPr>
          <p:cNvPr id="21" name="CasellaDiTesto 20"/>
          <p:cNvSpPr txBox="1"/>
          <p:nvPr/>
        </p:nvSpPr>
        <p:spPr>
          <a:xfrm>
            <a:off x="6321100" y="5119131"/>
            <a:ext cx="375424" cy="584775"/>
          </a:xfrm>
          <a:prstGeom prst="rect">
            <a:avLst/>
          </a:prstGeom>
          <a:noFill/>
        </p:spPr>
        <p:txBody>
          <a:bodyPr wrap="none" rtlCol="0">
            <a:spAutoFit/>
          </a:bodyPr>
          <a:lstStyle/>
          <a:p>
            <a:r>
              <a:rPr lang="en-US" sz="3200" b="1" noProof="0" dirty="0">
                <a:cs typeface="Segoe UI Semilight" panose="020B0402040204020203" pitchFamily="34" charset="0"/>
              </a:rPr>
              <a:t>?</a:t>
            </a:r>
          </a:p>
        </p:txBody>
      </p:sp>
      <p:sp>
        <p:nvSpPr>
          <p:cNvPr id="22" name="CasellaDiTesto 21"/>
          <p:cNvSpPr txBox="1"/>
          <p:nvPr/>
        </p:nvSpPr>
        <p:spPr>
          <a:xfrm>
            <a:off x="4939709" y="4255035"/>
            <a:ext cx="375424" cy="584775"/>
          </a:xfrm>
          <a:prstGeom prst="rect">
            <a:avLst/>
          </a:prstGeom>
          <a:noFill/>
        </p:spPr>
        <p:txBody>
          <a:bodyPr wrap="none" rtlCol="0">
            <a:spAutoFit/>
          </a:bodyPr>
          <a:lstStyle/>
          <a:p>
            <a:r>
              <a:rPr lang="en-US" sz="3200" b="1" noProof="0" dirty="0">
                <a:cs typeface="Segoe UI Semilight" panose="020B0402040204020203" pitchFamily="34" charset="0"/>
              </a:rPr>
              <a:t>?</a:t>
            </a:r>
          </a:p>
        </p:txBody>
      </p:sp>
      <p:sp>
        <p:nvSpPr>
          <p:cNvPr id="24" name="CasellaDiTesto 23"/>
          <p:cNvSpPr txBox="1"/>
          <p:nvPr/>
        </p:nvSpPr>
        <p:spPr>
          <a:xfrm>
            <a:off x="6552187" y="2196999"/>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25" name="CasellaDiTesto 24"/>
          <p:cNvSpPr txBox="1"/>
          <p:nvPr/>
        </p:nvSpPr>
        <p:spPr>
          <a:xfrm>
            <a:off x="5208043" y="2620907"/>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26" name="CasellaDiTesto 25"/>
          <p:cNvSpPr txBox="1"/>
          <p:nvPr/>
        </p:nvSpPr>
        <p:spPr>
          <a:xfrm>
            <a:off x="4939709" y="2933629"/>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27" name="CasellaDiTesto 26"/>
          <p:cNvSpPr txBox="1"/>
          <p:nvPr/>
        </p:nvSpPr>
        <p:spPr>
          <a:xfrm>
            <a:off x="6105076" y="1950778"/>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28" name="CasellaDiTesto 27"/>
          <p:cNvSpPr txBox="1"/>
          <p:nvPr/>
        </p:nvSpPr>
        <p:spPr>
          <a:xfrm>
            <a:off x="7418966" y="2497210"/>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29" name="CasellaDiTesto 28"/>
          <p:cNvSpPr txBox="1"/>
          <p:nvPr/>
        </p:nvSpPr>
        <p:spPr>
          <a:xfrm>
            <a:off x="7772226" y="2824980"/>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0" name="CasellaDiTesto 29"/>
          <p:cNvSpPr txBox="1"/>
          <p:nvPr/>
        </p:nvSpPr>
        <p:spPr>
          <a:xfrm>
            <a:off x="7635154" y="4085757"/>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1" name="CasellaDiTesto 30"/>
          <p:cNvSpPr txBox="1"/>
          <p:nvPr/>
        </p:nvSpPr>
        <p:spPr>
          <a:xfrm>
            <a:off x="7935236" y="4501255"/>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2" name="CasellaDiTesto 31"/>
          <p:cNvSpPr txBox="1"/>
          <p:nvPr/>
        </p:nvSpPr>
        <p:spPr>
          <a:xfrm>
            <a:off x="6584955" y="5119130"/>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3" name="CasellaDiTesto 32"/>
          <p:cNvSpPr txBox="1"/>
          <p:nvPr/>
        </p:nvSpPr>
        <p:spPr>
          <a:xfrm>
            <a:off x="6177084" y="5288420"/>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4" name="CasellaDiTesto 33"/>
          <p:cNvSpPr txBox="1"/>
          <p:nvPr/>
        </p:nvSpPr>
        <p:spPr>
          <a:xfrm>
            <a:off x="5143168" y="4501255"/>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5" name="CasellaDiTesto 34"/>
          <p:cNvSpPr txBox="1"/>
          <p:nvPr/>
        </p:nvSpPr>
        <p:spPr>
          <a:xfrm>
            <a:off x="4812478" y="4280277"/>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6" name="CasellaDiTesto 35"/>
          <p:cNvSpPr txBox="1"/>
          <p:nvPr/>
        </p:nvSpPr>
        <p:spPr>
          <a:xfrm>
            <a:off x="5360443" y="2773307"/>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7" name="CasellaDiTesto 36"/>
          <p:cNvSpPr txBox="1"/>
          <p:nvPr/>
        </p:nvSpPr>
        <p:spPr>
          <a:xfrm>
            <a:off x="6171059" y="2250790"/>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8" name="CasellaDiTesto 37"/>
          <p:cNvSpPr txBox="1"/>
          <p:nvPr/>
        </p:nvSpPr>
        <p:spPr>
          <a:xfrm>
            <a:off x="7746159" y="2610796"/>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39" name="CasellaDiTesto 38"/>
          <p:cNvSpPr txBox="1"/>
          <p:nvPr/>
        </p:nvSpPr>
        <p:spPr>
          <a:xfrm>
            <a:off x="7896200" y="4194245"/>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40" name="CasellaDiTesto 39"/>
          <p:cNvSpPr txBox="1"/>
          <p:nvPr/>
        </p:nvSpPr>
        <p:spPr>
          <a:xfrm>
            <a:off x="6737355" y="5271530"/>
            <a:ext cx="279244" cy="338554"/>
          </a:xfrm>
          <a:prstGeom prst="rect">
            <a:avLst/>
          </a:prstGeom>
          <a:noFill/>
        </p:spPr>
        <p:txBody>
          <a:bodyPr wrap="none" rtlCol="0">
            <a:spAutoFit/>
          </a:bodyPr>
          <a:lstStyle/>
          <a:p>
            <a:r>
              <a:rPr lang="en-US" sz="1600" b="1" noProof="0" dirty="0">
                <a:cs typeface="Segoe UI Semilight" panose="020B0402040204020203" pitchFamily="34" charset="0"/>
              </a:rPr>
              <a:t>?</a:t>
            </a:r>
          </a:p>
        </p:txBody>
      </p:sp>
      <p:sp>
        <p:nvSpPr>
          <p:cNvPr id="41" name="CasellaDiTesto 40"/>
          <p:cNvSpPr txBox="1"/>
          <p:nvPr/>
        </p:nvSpPr>
        <p:spPr>
          <a:xfrm flipH="1">
            <a:off x="4913471" y="4670531"/>
            <a:ext cx="205818" cy="338554"/>
          </a:xfrm>
          <a:prstGeom prst="rect">
            <a:avLst/>
          </a:prstGeom>
          <a:noFill/>
        </p:spPr>
        <p:txBody>
          <a:bodyPr wrap="square" rtlCol="0">
            <a:spAutoFit/>
          </a:bodyPr>
          <a:lstStyle/>
          <a:p>
            <a:r>
              <a:rPr lang="en-US" sz="1600" b="1" noProof="0" dirty="0">
                <a:cs typeface="Segoe UI Semilight" panose="020B0402040204020203" pitchFamily="34" charset="0"/>
              </a:rPr>
              <a:t>?</a:t>
            </a:r>
          </a:p>
        </p:txBody>
      </p:sp>
      <p:pic>
        <p:nvPicPr>
          <p:cNvPr id="49" name="Picture 6">
            <a:extLst>
              <a:ext uri="{FF2B5EF4-FFF2-40B4-BE49-F238E27FC236}">
                <a16:creationId xmlns:a16="http://schemas.microsoft.com/office/drawing/2014/main" id="{569C33D4-6E3C-5233-9208-73C6BC16F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con angoli in alto arrotondati 4">
            <a:extLst>
              <a:ext uri="{FF2B5EF4-FFF2-40B4-BE49-F238E27FC236}">
                <a16:creationId xmlns:a16="http://schemas.microsoft.com/office/drawing/2014/main" id="{72FAB4D1-C338-26A3-C88C-CE797E0D4283}"/>
              </a:ext>
            </a:extLst>
          </p:cNvPr>
          <p:cNvSpPr/>
          <p:nvPr/>
        </p:nvSpPr>
        <p:spPr>
          <a:xfrm rot="5400000">
            <a:off x="18009" y="2079112"/>
            <a:ext cx="615837" cy="651850"/>
          </a:xfrm>
          <a:prstGeom prst="round2SameRect">
            <a:avLst/>
          </a:prstGeom>
          <a:solidFill>
            <a:srgbClr val="A8C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ttangolo con angoli in alto arrotondati 5">
            <a:extLst>
              <a:ext uri="{FF2B5EF4-FFF2-40B4-BE49-F238E27FC236}">
                <a16:creationId xmlns:a16="http://schemas.microsoft.com/office/drawing/2014/main" id="{DF24BEC0-5F86-A23F-C20A-66862C2791F9}"/>
              </a:ext>
            </a:extLst>
          </p:cNvPr>
          <p:cNvSpPr/>
          <p:nvPr/>
        </p:nvSpPr>
        <p:spPr>
          <a:xfrm rot="5400000">
            <a:off x="18007" y="3296953"/>
            <a:ext cx="615837" cy="651850"/>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ttangolo con angoli in alto arrotondati 6">
            <a:extLst>
              <a:ext uri="{FF2B5EF4-FFF2-40B4-BE49-F238E27FC236}">
                <a16:creationId xmlns:a16="http://schemas.microsoft.com/office/drawing/2014/main" id="{DF74EE38-D592-6C6A-1E0F-A268A865349A}"/>
              </a:ext>
            </a:extLst>
          </p:cNvPr>
          <p:cNvSpPr/>
          <p:nvPr/>
        </p:nvSpPr>
        <p:spPr>
          <a:xfrm rot="5400000">
            <a:off x="917763" y="-73059"/>
            <a:ext cx="615837" cy="2451370"/>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8" name="CasellaDiTesto 7">
            <a:extLst>
              <a:ext uri="{FF2B5EF4-FFF2-40B4-BE49-F238E27FC236}">
                <a16:creationId xmlns:a16="http://schemas.microsoft.com/office/drawing/2014/main" id="{A22B8185-35D5-983D-F0CB-BA98C230043C}"/>
              </a:ext>
            </a:extLst>
          </p:cNvPr>
          <p:cNvSpPr txBox="1"/>
          <p:nvPr/>
        </p:nvSpPr>
        <p:spPr>
          <a:xfrm>
            <a:off x="19460" y="1009417"/>
            <a:ext cx="2279988" cy="338554"/>
          </a:xfrm>
          <a:prstGeom prst="rect">
            <a:avLst/>
          </a:prstGeom>
          <a:noFill/>
        </p:spPr>
        <p:txBody>
          <a:bodyPr wrap="square">
            <a:spAutoFit/>
          </a:bodyPr>
          <a:lstStyle/>
          <a:p>
            <a:pPr algn="ctr"/>
            <a:r>
              <a:rPr lang="en-US" sz="1600" b="1" noProof="0" dirty="0">
                <a:solidFill>
                  <a:schemeClr val="bg1"/>
                </a:solidFill>
              </a:rPr>
              <a:t>ISOTOPIC VARIABILITY</a:t>
            </a:r>
          </a:p>
        </p:txBody>
      </p:sp>
    </p:spTree>
    <p:extLst>
      <p:ext uri="{BB962C8B-B14F-4D97-AF65-F5344CB8AC3E}">
        <p14:creationId xmlns:p14="http://schemas.microsoft.com/office/powerpoint/2010/main" val="614598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63DD0B9-4AC5-D21C-0C0E-70685A36F3AD}"/>
              </a:ext>
            </a:extLst>
          </p:cNvPr>
          <p:cNvSpPr txBox="1"/>
          <p:nvPr/>
        </p:nvSpPr>
        <p:spPr>
          <a:xfrm>
            <a:off x="9931940" y="6321073"/>
            <a:ext cx="2371203" cy="400110"/>
          </a:xfrm>
          <a:prstGeom prst="rect">
            <a:avLst/>
          </a:prstGeom>
          <a:noFill/>
        </p:spPr>
        <p:txBody>
          <a:bodyPr wrap="square">
            <a:spAutoFit/>
          </a:bodyPr>
          <a:lstStyle/>
          <a:p>
            <a:r>
              <a:rPr lang="en-US" sz="2000" i="1" noProof="0" dirty="0">
                <a:solidFill>
                  <a:srgbClr val="333333"/>
                </a:solidFill>
                <a:effectLst/>
              </a:rPr>
              <a:t> </a:t>
            </a:r>
            <a:r>
              <a:rPr lang="en-US" sz="2000" i="1" noProof="0" dirty="0" err="1">
                <a:solidFill>
                  <a:srgbClr val="333333"/>
                </a:solidFill>
              </a:rPr>
              <a:t>watkins</a:t>
            </a:r>
            <a:r>
              <a:rPr lang="en-US" sz="2000" i="1" noProof="0" dirty="0">
                <a:solidFill>
                  <a:srgbClr val="333333"/>
                </a:solidFill>
                <a:effectLst/>
              </a:rPr>
              <a:t> et al. </a:t>
            </a:r>
            <a:r>
              <a:rPr lang="en-US" sz="2000" i="1" noProof="0" dirty="0">
                <a:solidFill>
                  <a:srgbClr val="333333"/>
                </a:solidFill>
              </a:rPr>
              <a:t>201</a:t>
            </a:r>
            <a:r>
              <a:rPr lang="en-US" sz="2000" i="1" noProof="0" dirty="0">
                <a:solidFill>
                  <a:srgbClr val="333333"/>
                </a:solidFill>
                <a:effectLst/>
              </a:rPr>
              <a:t>7</a:t>
            </a:r>
            <a:endParaRPr lang="en-US" sz="2000" i="1" noProof="0" dirty="0"/>
          </a:p>
        </p:txBody>
      </p:sp>
      <p:sp>
        <p:nvSpPr>
          <p:cNvPr id="10" name="CasellaDiTesto 9">
            <a:extLst>
              <a:ext uri="{FF2B5EF4-FFF2-40B4-BE49-F238E27FC236}">
                <a16:creationId xmlns:a16="http://schemas.microsoft.com/office/drawing/2014/main" id="{0BAAA0E8-BC81-925F-CDCA-8C780FC64879}"/>
              </a:ext>
            </a:extLst>
          </p:cNvPr>
          <p:cNvSpPr txBox="1"/>
          <p:nvPr/>
        </p:nvSpPr>
        <p:spPr>
          <a:xfrm>
            <a:off x="4251986" y="5179991"/>
            <a:ext cx="4310327" cy="400110"/>
          </a:xfrm>
          <a:prstGeom prst="rect">
            <a:avLst/>
          </a:prstGeom>
          <a:noFill/>
        </p:spPr>
        <p:txBody>
          <a:bodyPr wrap="square">
            <a:spAutoFit/>
          </a:bodyPr>
          <a:lstStyle/>
          <a:p>
            <a:r>
              <a:rPr lang="en-US" sz="2000" noProof="0" dirty="0">
                <a:solidFill>
                  <a:srgbClr val="333333"/>
                </a:solidFill>
                <a:effectLst/>
              </a:rPr>
              <a:t> </a:t>
            </a:r>
            <a:r>
              <a:rPr lang="en-US" sz="2000" noProof="0" dirty="0">
                <a:solidFill>
                  <a:srgbClr val="333333"/>
                </a:solidFill>
              </a:rPr>
              <a:t>carbon isotopic ratio (‰, vs v-PDB)</a:t>
            </a:r>
            <a:endParaRPr lang="en-US" sz="2000" noProof="0" dirty="0"/>
          </a:p>
        </p:txBody>
      </p:sp>
      <p:sp>
        <p:nvSpPr>
          <p:cNvPr id="11" name="CasellaDiTesto 10">
            <a:extLst>
              <a:ext uri="{FF2B5EF4-FFF2-40B4-BE49-F238E27FC236}">
                <a16:creationId xmlns:a16="http://schemas.microsoft.com/office/drawing/2014/main" id="{11895A44-B7FC-1A5D-8595-855EFF6B043B}"/>
              </a:ext>
            </a:extLst>
          </p:cNvPr>
          <p:cNvSpPr txBox="1"/>
          <p:nvPr/>
        </p:nvSpPr>
        <p:spPr>
          <a:xfrm rot="16200000">
            <a:off x="2046413" y="2984239"/>
            <a:ext cx="1485305" cy="400110"/>
          </a:xfrm>
          <a:prstGeom prst="rect">
            <a:avLst/>
          </a:prstGeom>
          <a:noFill/>
        </p:spPr>
        <p:txBody>
          <a:bodyPr wrap="square">
            <a:spAutoFit/>
          </a:bodyPr>
          <a:lstStyle/>
          <a:p>
            <a:r>
              <a:rPr lang="en-US" sz="2000" noProof="0" dirty="0">
                <a:solidFill>
                  <a:srgbClr val="333333"/>
                </a:solidFill>
                <a:effectLst/>
              </a:rPr>
              <a:t> frequency </a:t>
            </a:r>
            <a:endParaRPr lang="en-US" sz="2000" noProof="0" dirty="0"/>
          </a:p>
        </p:txBody>
      </p:sp>
      <p:pic>
        <p:nvPicPr>
          <p:cNvPr id="13" name="Immagine 12">
            <a:extLst>
              <a:ext uri="{FF2B5EF4-FFF2-40B4-BE49-F238E27FC236}">
                <a16:creationId xmlns:a16="http://schemas.microsoft.com/office/drawing/2014/main" id="{8E36CEC5-C961-531A-9609-72A068F6259B}"/>
              </a:ext>
            </a:extLst>
          </p:cNvPr>
          <p:cNvPicPr>
            <a:picLocks noChangeAspect="1"/>
          </p:cNvPicPr>
          <p:nvPr/>
        </p:nvPicPr>
        <p:blipFill>
          <a:blip r:embed="rId3"/>
          <a:srcRect l="4096"/>
          <a:stretch/>
        </p:blipFill>
        <p:spPr>
          <a:xfrm>
            <a:off x="3057216" y="1741334"/>
            <a:ext cx="6699866" cy="3375331"/>
          </a:xfrm>
          <a:prstGeom prst="rect">
            <a:avLst/>
          </a:prstGeom>
        </p:spPr>
      </p:pic>
      <p:pic>
        <p:nvPicPr>
          <p:cNvPr id="17" name="Picture 6">
            <a:extLst>
              <a:ext uri="{FF2B5EF4-FFF2-40B4-BE49-F238E27FC236}">
                <a16:creationId xmlns:a16="http://schemas.microsoft.com/office/drawing/2014/main" id="{5E3FA2BB-EA98-3DEF-B050-4CA92E1BC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181147"/>
            <a:ext cx="1376413" cy="435505"/>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con angoli in alto arrotondati 14">
            <a:extLst>
              <a:ext uri="{FF2B5EF4-FFF2-40B4-BE49-F238E27FC236}">
                <a16:creationId xmlns:a16="http://schemas.microsoft.com/office/drawing/2014/main" id="{739AE845-C8A2-AF67-CE6F-B7D148B8283E}"/>
              </a:ext>
            </a:extLst>
          </p:cNvPr>
          <p:cNvSpPr/>
          <p:nvPr/>
        </p:nvSpPr>
        <p:spPr>
          <a:xfrm rot="5400000">
            <a:off x="202782" y="641923"/>
            <a:ext cx="615837" cy="1021407"/>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6" name="CasellaDiTesto 15">
            <a:extLst>
              <a:ext uri="{FF2B5EF4-FFF2-40B4-BE49-F238E27FC236}">
                <a16:creationId xmlns:a16="http://schemas.microsoft.com/office/drawing/2014/main" id="{721A3B52-54B4-C564-B94B-ED66190CFCA7}"/>
              </a:ext>
            </a:extLst>
          </p:cNvPr>
          <p:cNvSpPr txBox="1"/>
          <p:nvPr/>
        </p:nvSpPr>
        <p:spPr>
          <a:xfrm>
            <a:off x="19460" y="1009417"/>
            <a:ext cx="924123" cy="338554"/>
          </a:xfrm>
          <a:prstGeom prst="rect">
            <a:avLst/>
          </a:prstGeom>
          <a:noFill/>
        </p:spPr>
        <p:txBody>
          <a:bodyPr wrap="square">
            <a:spAutoFit/>
          </a:bodyPr>
          <a:lstStyle/>
          <a:p>
            <a:pPr algn="ctr"/>
            <a:r>
              <a:rPr lang="en-US" sz="1600" b="1" noProof="0" dirty="0">
                <a:solidFill>
                  <a:schemeClr val="bg1"/>
                </a:solidFill>
                <a:latin typeface="Aptos" panose="020B0004020202020204" pitchFamily="34" charset="0"/>
              </a:rPr>
              <a:t>δ</a:t>
            </a:r>
            <a:r>
              <a:rPr lang="en-US" sz="1600" b="1" baseline="30000" noProof="0" dirty="0">
                <a:solidFill>
                  <a:schemeClr val="bg1"/>
                </a:solidFill>
                <a:latin typeface="Aptos" panose="020B0004020202020204" pitchFamily="34" charset="0"/>
              </a:rPr>
              <a:t>13</a:t>
            </a:r>
            <a:r>
              <a:rPr lang="en-US" sz="1600" b="1" noProof="0" dirty="0">
                <a:solidFill>
                  <a:schemeClr val="bg1"/>
                </a:solidFill>
                <a:latin typeface="Aptos" panose="020B0004020202020204" pitchFamily="34" charset="0"/>
              </a:rPr>
              <a:t>C</a:t>
            </a:r>
            <a:endParaRPr lang="en-US" sz="1600" b="1" noProof="0" dirty="0">
              <a:solidFill>
                <a:schemeClr val="bg1"/>
              </a:solidFill>
            </a:endParaRPr>
          </a:p>
        </p:txBody>
      </p:sp>
    </p:spTree>
    <p:extLst>
      <p:ext uri="{BB962C8B-B14F-4D97-AF65-F5344CB8AC3E}">
        <p14:creationId xmlns:p14="http://schemas.microsoft.com/office/powerpoint/2010/main" val="168860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 y="3785615"/>
            <a:ext cx="12192003" cy="307238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latin typeface="Aptos" panose="020B0004020202020204" pitchFamily="34" charset="0"/>
            </a:endParaRPr>
          </a:p>
        </p:txBody>
      </p:sp>
      <p:sp>
        <p:nvSpPr>
          <p:cNvPr id="3" name="Rettangolo 2"/>
          <p:cNvSpPr/>
          <p:nvPr/>
        </p:nvSpPr>
        <p:spPr>
          <a:xfrm>
            <a:off x="-3" y="0"/>
            <a:ext cx="12192003" cy="3781812"/>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dirty="0">
              <a:latin typeface="Aptos" panose="020B0004020202020204" pitchFamily="34" charset="0"/>
            </a:endParaRPr>
          </a:p>
        </p:txBody>
      </p:sp>
      <p:sp>
        <p:nvSpPr>
          <p:cNvPr id="18" name="Figura a mano libera: forma 17">
            <a:extLst>
              <a:ext uri="{FF2B5EF4-FFF2-40B4-BE49-F238E27FC236}">
                <a16:creationId xmlns:a16="http://schemas.microsoft.com/office/drawing/2014/main" id="{E883A01B-B3F7-9283-9401-741C1DE07B89}"/>
              </a:ext>
            </a:extLst>
          </p:cNvPr>
          <p:cNvSpPr/>
          <p:nvPr/>
        </p:nvSpPr>
        <p:spPr>
          <a:xfrm flipH="1">
            <a:off x="-459179" y="3752713"/>
            <a:ext cx="2989230" cy="1031452"/>
          </a:xfrm>
          <a:custGeom>
            <a:avLst/>
            <a:gdLst>
              <a:gd name="csX0" fmla="*/ 1155512 w 2989230"/>
              <a:gd name="csY0" fmla="*/ 0 h 1031452"/>
              <a:gd name="csX1" fmla="*/ 1140005 w 2989230"/>
              <a:gd name="csY1" fmla="*/ 4127 h 1031452"/>
              <a:gd name="csX2" fmla="*/ 1124498 w 2989230"/>
              <a:gd name="csY2" fmla="*/ 6190 h 1031452"/>
              <a:gd name="csX3" fmla="*/ 1100508 w 2989230"/>
              <a:gd name="csY3" fmla="*/ 10359 h 1031452"/>
              <a:gd name="csX4" fmla="*/ 1114617 w 2989230"/>
              <a:gd name="csY4" fmla="*/ 8373 h 1031452"/>
              <a:gd name="csX5" fmla="*/ 1100448 w 2989230"/>
              <a:gd name="csY5" fmla="*/ 10370 h 1031452"/>
              <a:gd name="csX6" fmla="*/ 1100508 w 2989230"/>
              <a:gd name="csY6" fmla="*/ 10359 h 1031452"/>
              <a:gd name="csX7" fmla="*/ 1093484 w 2989230"/>
              <a:gd name="csY7" fmla="*/ 11348 h 1031452"/>
              <a:gd name="csX8" fmla="*/ 1058270 w 2989230"/>
              <a:gd name="csY8" fmla="*/ 16618 h 1031452"/>
              <a:gd name="csX9" fmla="*/ 1030367 w 2989230"/>
              <a:gd name="csY9" fmla="*/ 12906 h 1031452"/>
              <a:gd name="csX10" fmla="*/ 1025198 w 2989230"/>
              <a:gd name="csY10" fmla="*/ 8780 h 1031452"/>
              <a:gd name="csX11" fmla="*/ 999353 w 2989230"/>
              <a:gd name="csY11" fmla="*/ 4653 h 1031452"/>
              <a:gd name="csX12" fmla="*/ 994184 w 2989230"/>
              <a:gd name="csY12" fmla="*/ 8780 h 1031452"/>
              <a:gd name="csX13" fmla="*/ 968339 w 2989230"/>
              <a:gd name="csY13" fmla="*/ 14969 h 1031452"/>
              <a:gd name="csX14" fmla="*/ 952831 w 2989230"/>
              <a:gd name="csY14" fmla="*/ 18064 h 1031452"/>
              <a:gd name="csX15" fmla="*/ 945036 w 2989230"/>
              <a:gd name="csY15" fmla="*/ 19620 h 1031452"/>
              <a:gd name="csX16" fmla="*/ 943582 w 2989230"/>
              <a:gd name="csY16" fmla="*/ 19600 h 1031452"/>
              <a:gd name="csX17" fmla="*/ 907399 w 2989230"/>
              <a:gd name="csY17" fmla="*/ 15474 h 1031452"/>
              <a:gd name="csX18" fmla="*/ 881554 w 2989230"/>
              <a:gd name="csY18" fmla="*/ 12379 h 1031452"/>
              <a:gd name="csX19" fmla="*/ 845371 w 2989230"/>
              <a:gd name="csY19" fmla="*/ 7221 h 1031452"/>
              <a:gd name="csX20" fmla="*/ 824695 w 2989230"/>
              <a:gd name="csY20" fmla="*/ 13411 h 1031452"/>
              <a:gd name="csX21" fmla="*/ 814357 w 2989230"/>
              <a:gd name="csY21" fmla="*/ 16505 h 1031452"/>
              <a:gd name="csX22" fmla="*/ 778174 w 2989230"/>
              <a:gd name="csY22" fmla="*/ 22695 h 1031452"/>
              <a:gd name="csX23" fmla="*/ 769697 w 2989230"/>
              <a:gd name="csY23" fmla="*/ 25232 h 1031452"/>
              <a:gd name="csX24" fmla="*/ 761578 w 2989230"/>
              <a:gd name="csY24" fmla="*/ 25285 h 1031452"/>
              <a:gd name="csX25" fmla="*/ 730563 w 2989230"/>
              <a:gd name="csY25" fmla="*/ 23222 h 1031452"/>
              <a:gd name="csX26" fmla="*/ 709887 w 2989230"/>
              <a:gd name="csY26" fmla="*/ 22190 h 1031452"/>
              <a:gd name="csX27" fmla="*/ 691042 w 2989230"/>
              <a:gd name="csY27" fmla="*/ 20780 h 1031452"/>
              <a:gd name="csX28" fmla="*/ 690300 w 2989230"/>
              <a:gd name="csY28" fmla="*/ 20632 h 1031452"/>
              <a:gd name="csX29" fmla="*/ 674793 w 2989230"/>
              <a:gd name="csY29" fmla="*/ 18569 h 1031452"/>
              <a:gd name="csX30" fmla="*/ 643778 w 2989230"/>
              <a:gd name="csY30" fmla="*/ 12379 h 1031452"/>
              <a:gd name="csX31" fmla="*/ 638609 w 2989230"/>
              <a:gd name="csY31" fmla="*/ 9284 h 1031452"/>
              <a:gd name="csX32" fmla="*/ 612764 w 2989230"/>
              <a:gd name="csY32" fmla="*/ 13411 h 1031452"/>
              <a:gd name="csX33" fmla="*/ 597257 w 2989230"/>
              <a:gd name="csY33" fmla="*/ 15474 h 1031452"/>
              <a:gd name="csX34" fmla="*/ 592088 w 2989230"/>
              <a:gd name="csY34" fmla="*/ 18569 h 1031452"/>
              <a:gd name="csX35" fmla="*/ 561074 w 2989230"/>
              <a:gd name="csY35" fmla="*/ 21663 h 1031452"/>
              <a:gd name="csX36" fmla="*/ 478370 w 2989230"/>
              <a:gd name="csY36" fmla="*/ 17537 h 1031452"/>
              <a:gd name="csX37" fmla="*/ 468032 w 2989230"/>
              <a:gd name="csY37" fmla="*/ 6190 h 1031452"/>
              <a:gd name="csX38" fmla="*/ 442187 w 2989230"/>
              <a:gd name="csY38" fmla="*/ 16505 h 1031452"/>
              <a:gd name="csX39" fmla="*/ 406003 w 2989230"/>
              <a:gd name="csY39" fmla="*/ 20632 h 1031452"/>
              <a:gd name="csX40" fmla="*/ 390496 w 2989230"/>
              <a:gd name="csY40" fmla="*/ 23727 h 1031452"/>
              <a:gd name="csX41" fmla="*/ 343975 w 2989230"/>
              <a:gd name="csY41" fmla="*/ 25790 h 1031452"/>
              <a:gd name="csX42" fmla="*/ 297454 w 2989230"/>
              <a:gd name="csY42" fmla="*/ 24758 h 1031452"/>
              <a:gd name="csX43" fmla="*/ 292285 w 2989230"/>
              <a:gd name="csY43" fmla="*/ 21663 h 1031452"/>
              <a:gd name="csX44" fmla="*/ 276778 w 2989230"/>
              <a:gd name="csY44" fmla="*/ 20632 h 1031452"/>
              <a:gd name="csX45" fmla="*/ 266440 w 2989230"/>
              <a:gd name="csY45" fmla="*/ 16505 h 1031452"/>
              <a:gd name="csX46" fmla="*/ 261271 w 2989230"/>
              <a:gd name="csY46" fmla="*/ 12379 h 1031452"/>
              <a:gd name="csX47" fmla="*/ 256102 w 2989230"/>
              <a:gd name="csY47" fmla="*/ 9284 h 1031452"/>
              <a:gd name="csX48" fmla="*/ 245764 w 2989230"/>
              <a:gd name="csY48" fmla="*/ 14442 h 1031452"/>
              <a:gd name="csX49" fmla="*/ 199242 w 2989230"/>
              <a:gd name="csY49" fmla="*/ 22695 h 1031452"/>
              <a:gd name="csX50" fmla="*/ 178566 w 2989230"/>
              <a:gd name="csY50" fmla="*/ 24758 h 1031452"/>
              <a:gd name="csX51" fmla="*/ 75186 w 2989230"/>
              <a:gd name="csY51" fmla="*/ 23727 h 1031452"/>
              <a:gd name="csX52" fmla="*/ 44172 w 2989230"/>
              <a:gd name="csY52" fmla="*/ 19600 h 1031452"/>
              <a:gd name="csX53" fmla="*/ 39003 w 2989230"/>
              <a:gd name="csY53" fmla="*/ 16505 h 1031452"/>
              <a:gd name="csX54" fmla="*/ 28665 w 2989230"/>
              <a:gd name="csY54" fmla="*/ 22695 h 1031452"/>
              <a:gd name="csX55" fmla="*/ 23495 w 2989230"/>
              <a:gd name="csY55" fmla="*/ 35074 h 1031452"/>
              <a:gd name="csX56" fmla="*/ 13157 w 2989230"/>
              <a:gd name="csY56" fmla="*/ 42295 h 1031452"/>
              <a:gd name="csX57" fmla="*/ 9967 w 2989230"/>
              <a:gd name="csY57" fmla="*/ 46577 h 1031452"/>
              <a:gd name="csX58" fmla="*/ 0 w 2989230"/>
              <a:gd name="csY58" fmla="*/ 46577 h 1031452"/>
              <a:gd name="csX59" fmla="*/ 0 w 2989230"/>
              <a:gd name="csY59" fmla="*/ 539014 h 1031452"/>
              <a:gd name="csX60" fmla="*/ 492438 w 2989230"/>
              <a:gd name="csY60" fmla="*/ 1031452 h 1031452"/>
              <a:gd name="csX61" fmla="*/ 2493546 w 2989230"/>
              <a:gd name="csY61" fmla="*/ 1031452 h 1031452"/>
              <a:gd name="csX62" fmla="*/ 2985984 w 2989230"/>
              <a:gd name="csY62" fmla="*/ 539014 h 1031452"/>
              <a:gd name="csX63" fmla="*/ 2985983 w 2989230"/>
              <a:gd name="csY63" fmla="*/ 55958 h 1031452"/>
              <a:gd name="csX64" fmla="*/ 2989230 w 2989230"/>
              <a:gd name="csY64" fmla="*/ 51557 h 1031452"/>
              <a:gd name="csX65" fmla="*/ 2985983 w 2989230"/>
              <a:gd name="csY65" fmla="*/ 47199 h 1031452"/>
              <a:gd name="csX66" fmla="*/ 2985983 w 2989230"/>
              <a:gd name="csY66" fmla="*/ 46577 h 1031452"/>
              <a:gd name="csX67" fmla="*/ 2985519 w 2989230"/>
              <a:gd name="csY67" fmla="*/ 46577 h 1031452"/>
              <a:gd name="csX68" fmla="*/ 2984258 w 2989230"/>
              <a:gd name="csY68" fmla="*/ 44885 h 1031452"/>
              <a:gd name="csX69" fmla="*/ 2973920 w 2989230"/>
              <a:gd name="csY69" fmla="*/ 37664 h 1031452"/>
              <a:gd name="csX70" fmla="*/ 2968751 w 2989230"/>
              <a:gd name="csY70" fmla="*/ 25285 h 1031452"/>
              <a:gd name="csX71" fmla="*/ 2958413 w 2989230"/>
              <a:gd name="csY71" fmla="*/ 19095 h 1031452"/>
              <a:gd name="csX72" fmla="*/ 2953244 w 2989230"/>
              <a:gd name="csY72" fmla="*/ 22190 h 1031452"/>
              <a:gd name="csX73" fmla="*/ 2922230 w 2989230"/>
              <a:gd name="csY73" fmla="*/ 26317 h 1031452"/>
              <a:gd name="csX74" fmla="*/ 2818849 w 2989230"/>
              <a:gd name="csY74" fmla="*/ 27348 h 1031452"/>
              <a:gd name="csX75" fmla="*/ 2798173 w 2989230"/>
              <a:gd name="csY75" fmla="*/ 25285 h 1031452"/>
              <a:gd name="csX76" fmla="*/ 2751652 w 2989230"/>
              <a:gd name="csY76" fmla="*/ 17032 h 1031452"/>
              <a:gd name="csX77" fmla="*/ 2741314 w 2989230"/>
              <a:gd name="csY77" fmla="*/ 11874 h 1031452"/>
              <a:gd name="csX78" fmla="*/ 2736145 w 2989230"/>
              <a:gd name="csY78" fmla="*/ 14969 h 1031452"/>
              <a:gd name="csX79" fmla="*/ 2730976 w 2989230"/>
              <a:gd name="csY79" fmla="*/ 19095 h 1031452"/>
              <a:gd name="csX80" fmla="*/ 2720638 w 2989230"/>
              <a:gd name="csY80" fmla="*/ 23222 h 1031452"/>
              <a:gd name="csX81" fmla="*/ 2705131 w 2989230"/>
              <a:gd name="csY81" fmla="*/ 24253 h 1031452"/>
              <a:gd name="csX82" fmla="*/ 2699962 w 2989230"/>
              <a:gd name="csY82" fmla="*/ 27348 h 1031452"/>
              <a:gd name="csX83" fmla="*/ 2653441 w 2989230"/>
              <a:gd name="csY83" fmla="*/ 28380 h 1031452"/>
              <a:gd name="csX84" fmla="*/ 2606920 w 2989230"/>
              <a:gd name="csY84" fmla="*/ 26317 h 1031452"/>
              <a:gd name="csX85" fmla="*/ 2591412 w 2989230"/>
              <a:gd name="csY85" fmla="*/ 23222 h 1031452"/>
              <a:gd name="csX86" fmla="*/ 2555229 w 2989230"/>
              <a:gd name="csY86" fmla="*/ 19095 h 1031452"/>
              <a:gd name="csX87" fmla="*/ 2529384 w 2989230"/>
              <a:gd name="csY87" fmla="*/ 8780 h 1031452"/>
              <a:gd name="csX88" fmla="*/ 2519046 w 2989230"/>
              <a:gd name="csY88" fmla="*/ 20127 h 1031452"/>
              <a:gd name="csX89" fmla="*/ 2436342 w 2989230"/>
              <a:gd name="csY89" fmla="*/ 24253 h 1031452"/>
              <a:gd name="csX90" fmla="*/ 2405328 w 2989230"/>
              <a:gd name="csY90" fmla="*/ 21159 h 1031452"/>
              <a:gd name="csX91" fmla="*/ 2400159 w 2989230"/>
              <a:gd name="csY91" fmla="*/ 18064 h 1031452"/>
              <a:gd name="csX92" fmla="*/ 2384651 w 2989230"/>
              <a:gd name="csY92" fmla="*/ 16001 h 1031452"/>
              <a:gd name="csX93" fmla="*/ 2358806 w 2989230"/>
              <a:gd name="csY93" fmla="*/ 11874 h 1031452"/>
              <a:gd name="csX94" fmla="*/ 2353637 w 2989230"/>
              <a:gd name="csY94" fmla="*/ 14969 h 1031452"/>
              <a:gd name="csX95" fmla="*/ 2322623 w 2989230"/>
              <a:gd name="csY95" fmla="*/ 21159 h 1031452"/>
              <a:gd name="csX96" fmla="*/ 2310054 w 2989230"/>
              <a:gd name="csY96" fmla="*/ 22831 h 1031452"/>
              <a:gd name="csX97" fmla="*/ 2311436 w 2989230"/>
              <a:gd name="csY97" fmla="*/ 21560 h 1031452"/>
              <a:gd name="csX98" fmla="*/ 2328881 w 2989230"/>
              <a:gd name="csY98" fmla="*/ 16505 h 1031452"/>
              <a:gd name="csX99" fmla="*/ 2287529 w 2989230"/>
              <a:gd name="csY99" fmla="*/ 19600 h 1031452"/>
              <a:gd name="csX100" fmla="*/ 2266853 w 2989230"/>
              <a:gd name="csY100" fmla="*/ 20632 h 1031452"/>
              <a:gd name="csX101" fmla="*/ 2235839 w 2989230"/>
              <a:gd name="csY101" fmla="*/ 22695 h 1031452"/>
              <a:gd name="csX102" fmla="*/ 2202861 w 2989230"/>
              <a:gd name="csY102" fmla="*/ 22482 h 1031452"/>
              <a:gd name="csX103" fmla="*/ 2183059 w 2989230"/>
              <a:gd name="csY103" fmla="*/ 19095 h 1031452"/>
              <a:gd name="csX104" fmla="*/ 2172721 w 2989230"/>
              <a:gd name="csY104" fmla="*/ 16001 h 1031452"/>
              <a:gd name="csX105" fmla="*/ 2152045 w 2989230"/>
              <a:gd name="csY105" fmla="*/ 9811 h 1031452"/>
              <a:gd name="csX106" fmla="*/ 2115862 w 2989230"/>
              <a:gd name="csY106" fmla="*/ 14969 h 1031452"/>
              <a:gd name="csX107" fmla="*/ 2090017 w 2989230"/>
              <a:gd name="csY107" fmla="*/ 18064 h 1031452"/>
              <a:gd name="csX108" fmla="*/ 2069364 w 2989230"/>
              <a:gd name="csY108" fmla="*/ 20419 h 1031452"/>
              <a:gd name="csX109" fmla="*/ 2044585 w 2989230"/>
              <a:gd name="csY109" fmla="*/ 15474 h 1031452"/>
              <a:gd name="csX110" fmla="*/ 2029077 w 2989230"/>
              <a:gd name="csY110" fmla="*/ 12379 h 1031452"/>
              <a:gd name="csX111" fmla="*/ 2003232 w 2989230"/>
              <a:gd name="csY111" fmla="*/ 6190 h 1031452"/>
              <a:gd name="csX112" fmla="*/ 1998063 w 2989230"/>
              <a:gd name="csY112" fmla="*/ 2063 h 1031452"/>
              <a:gd name="csX113" fmla="*/ 1972218 w 2989230"/>
              <a:gd name="csY113" fmla="*/ 6190 h 1031452"/>
              <a:gd name="csX114" fmla="*/ 1967049 w 2989230"/>
              <a:gd name="csY114" fmla="*/ 10316 h 1031452"/>
              <a:gd name="csX115" fmla="*/ 1936035 w 2989230"/>
              <a:gd name="csY115" fmla="*/ 14442 h 1031452"/>
              <a:gd name="csX116" fmla="*/ 1920886 w 2989230"/>
              <a:gd name="csY116" fmla="*/ 16475 h 1031452"/>
              <a:gd name="csX117" fmla="*/ 1903932 w 2989230"/>
              <a:gd name="csY117" fmla="*/ 13938 h 1031452"/>
              <a:gd name="csX118" fmla="*/ 1896908 w 2989230"/>
              <a:gd name="csY118" fmla="*/ 12949 h 1031452"/>
              <a:gd name="csX119" fmla="*/ 1896968 w 2989230"/>
              <a:gd name="csY119" fmla="*/ 12960 h 1031452"/>
              <a:gd name="csX120" fmla="*/ 1882799 w 2989230"/>
              <a:gd name="csY120" fmla="*/ 10963 h 1031452"/>
              <a:gd name="csX121" fmla="*/ 1896908 w 2989230"/>
              <a:gd name="csY121" fmla="*/ 12949 h 1031452"/>
              <a:gd name="csX122" fmla="*/ 1872918 w 2989230"/>
              <a:gd name="csY122" fmla="*/ 8780 h 1031452"/>
              <a:gd name="csX123" fmla="*/ 1857411 w 2989230"/>
              <a:gd name="csY123" fmla="*/ 6717 h 1031452"/>
              <a:gd name="csX124" fmla="*/ 1841904 w 2989230"/>
              <a:gd name="csY124" fmla="*/ 2590 h 1031452"/>
              <a:gd name="csX125" fmla="*/ 1826397 w 2989230"/>
              <a:gd name="csY125" fmla="*/ 3622 h 1031452"/>
              <a:gd name="csX126" fmla="*/ 1810890 w 2989230"/>
              <a:gd name="csY126" fmla="*/ 6717 h 1031452"/>
              <a:gd name="csX127" fmla="*/ 1779876 w 2989230"/>
              <a:gd name="csY127" fmla="*/ 12906 h 1031452"/>
              <a:gd name="csX128" fmla="*/ 1759199 w 2989230"/>
              <a:gd name="csY128" fmla="*/ 14969 h 1031452"/>
              <a:gd name="csX129" fmla="*/ 1748711 w 2989230"/>
              <a:gd name="csY129" fmla="*/ 16597 h 1031452"/>
              <a:gd name="csX130" fmla="*/ 1729274 w 2989230"/>
              <a:gd name="csY130" fmla="*/ 14442 h 1031452"/>
              <a:gd name="csX131" fmla="*/ 1713767 w 2989230"/>
              <a:gd name="csY131" fmla="*/ 11348 h 1031452"/>
              <a:gd name="csX132" fmla="*/ 1693091 w 2989230"/>
              <a:gd name="csY132" fmla="*/ 5158 h 1031452"/>
              <a:gd name="csX133" fmla="*/ 1677584 w 2989230"/>
              <a:gd name="csY133" fmla="*/ 6190 h 1031452"/>
              <a:gd name="csX134" fmla="*/ 1662077 w 2989230"/>
              <a:gd name="csY134" fmla="*/ 15474 h 1031452"/>
              <a:gd name="csX135" fmla="*/ 1641401 w 2989230"/>
              <a:gd name="csY135" fmla="*/ 22695 h 1031452"/>
              <a:gd name="csX136" fmla="*/ 1639864 w 2989230"/>
              <a:gd name="csY136" fmla="*/ 22848 h 1031452"/>
              <a:gd name="csX137" fmla="*/ 1614467 w 2989230"/>
              <a:gd name="csY137" fmla="*/ 21159 h 1031452"/>
              <a:gd name="csX138" fmla="*/ 1598960 w 2989230"/>
              <a:gd name="csY138" fmla="*/ 18064 h 1031452"/>
              <a:gd name="csX139" fmla="*/ 1583453 w 2989230"/>
              <a:gd name="csY139" fmla="*/ 16001 h 1031452"/>
              <a:gd name="csX140" fmla="*/ 1573115 w 2989230"/>
              <a:gd name="csY140" fmla="*/ 12906 h 1031452"/>
              <a:gd name="csX141" fmla="*/ 1552438 w 2989230"/>
              <a:gd name="csY141" fmla="*/ 6717 h 1031452"/>
              <a:gd name="csX142" fmla="*/ 1536931 w 2989230"/>
              <a:gd name="csY142" fmla="*/ 5685 h 1031452"/>
              <a:gd name="csX143" fmla="*/ 1531762 w 2989230"/>
              <a:gd name="csY143" fmla="*/ 8780 h 1031452"/>
              <a:gd name="csX144" fmla="*/ 1516255 w 2989230"/>
              <a:gd name="csY144" fmla="*/ 18064 h 1031452"/>
              <a:gd name="csX145" fmla="*/ 1509319 w 2989230"/>
              <a:gd name="csY145" fmla="*/ 18525 h 1031452"/>
              <a:gd name="csX146" fmla="*/ 1496668 w 2989230"/>
              <a:gd name="csY146" fmla="*/ 16505 h 1031452"/>
              <a:gd name="csX147" fmla="*/ 1481161 w 2989230"/>
              <a:gd name="csY147" fmla="*/ 15474 h 1031452"/>
              <a:gd name="csX148" fmla="*/ 1465654 w 2989230"/>
              <a:gd name="csY148" fmla="*/ 6190 h 1031452"/>
              <a:gd name="csX149" fmla="*/ 1460485 w 2989230"/>
              <a:gd name="csY149" fmla="*/ 3095 h 1031452"/>
              <a:gd name="csX150" fmla="*/ 1444978 w 2989230"/>
              <a:gd name="csY150" fmla="*/ 4127 h 1031452"/>
              <a:gd name="csX151" fmla="*/ 1424302 w 2989230"/>
              <a:gd name="csY151" fmla="*/ 10316 h 1031452"/>
              <a:gd name="csX152" fmla="*/ 1413964 w 2989230"/>
              <a:gd name="csY152" fmla="*/ 13411 h 1031452"/>
              <a:gd name="csX153" fmla="*/ 1398457 w 2989230"/>
              <a:gd name="csY153" fmla="*/ 15474 h 1031452"/>
              <a:gd name="csX154" fmla="*/ 1382949 w 2989230"/>
              <a:gd name="csY154" fmla="*/ 18569 h 1031452"/>
              <a:gd name="csX155" fmla="*/ 1351935 w 2989230"/>
              <a:gd name="csY155" fmla="*/ 20632 h 1031452"/>
              <a:gd name="csX156" fmla="*/ 1342267 w 2989230"/>
              <a:gd name="csY156" fmla="*/ 20483 h 1031452"/>
              <a:gd name="csX157" fmla="*/ 1335339 w 2989230"/>
              <a:gd name="csY157" fmla="*/ 18064 h 1031452"/>
              <a:gd name="csX158" fmla="*/ 1319832 w 2989230"/>
              <a:gd name="csY158" fmla="*/ 8780 h 1031452"/>
              <a:gd name="csX159" fmla="*/ 1304325 w 2989230"/>
              <a:gd name="csY159" fmla="*/ 7748 h 1031452"/>
              <a:gd name="csX160" fmla="*/ 1283649 w 2989230"/>
              <a:gd name="csY160" fmla="*/ 13938 h 1031452"/>
              <a:gd name="csX161" fmla="*/ 1268165 w 2989230"/>
              <a:gd name="csY161" fmla="*/ 17028 h 1031452"/>
              <a:gd name="csX162" fmla="*/ 1238217 w 2989230"/>
              <a:gd name="csY162" fmla="*/ 12379 h 1031452"/>
              <a:gd name="csX163" fmla="*/ 1217541 w 2989230"/>
              <a:gd name="csY163" fmla="*/ 10316 h 1031452"/>
              <a:gd name="csX164" fmla="*/ 1186526 w 2989230"/>
              <a:gd name="csY164" fmla="*/ 4127 h 1031452"/>
              <a:gd name="csX165" fmla="*/ 1171019 w 2989230"/>
              <a:gd name="csY165" fmla="*/ 1031 h 10314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Lst>
            <a:rect l="l" t="t" r="r" b="b"/>
            <a:pathLst>
              <a:path w="2989230" h="1031452">
                <a:moveTo>
                  <a:pt x="1155512" y="0"/>
                </a:moveTo>
                <a:cubicBezTo>
                  <a:pt x="1150343" y="1375"/>
                  <a:pt x="1146097" y="2911"/>
                  <a:pt x="1140005" y="4127"/>
                </a:cubicBezTo>
                <a:cubicBezTo>
                  <a:pt x="1135612" y="5003"/>
                  <a:pt x="1129271" y="5396"/>
                  <a:pt x="1124498" y="6190"/>
                </a:cubicBezTo>
                <a:lnTo>
                  <a:pt x="1100508" y="10359"/>
                </a:lnTo>
                <a:lnTo>
                  <a:pt x="1114617" y="8373"/>
                </a:lnTo>
                <a:cubicBezTo>
                  <a:pt x="1115840" y="8290"/>
                  <a:pt x="1097928" y="10989"/>
                  <a:pt x="1100448" y="10370"/>
                </a:cubicBezTo>
                <a:lnTo>
                  <a:pt x="1100508" y="10359"/>
                </a:lnTo>
                <a:lnTo>
                  <a:pt x="1093484" y="11348"/>
                </a:lnTo>
                <a:lnTo>
                  <a:pt x="1058270" y="16618"/>
                </a:lnTo>
                <a:lnTo>
                  <a:pt x="1030367" y="12906"/>
                </a:lnTo>
                <a:cubicBezTo>
                  <a:pt x="1025689" y="11839"/>
                  <a:pt x="1026921" y="10155"/>
                  <a:pt x="1025198" y="8780"/>
                </a:cubicBezTo>
                <a:cubicBezTo>
                  <a:pt x="1023586" y="8297"/>
                  <a:pt x="1010449" y="2993"/>
                  <a:pt x="999353" y="4653"/>
                </a:cubicBezTo>
                <a:cubicBezTo>
                  <a:pt x="993669" y="5504"/>
                  <a:pt x="995907" y="7404"/>
                  <a:pt x="994184" y="8780"/>
                </a:cubicBezTo>
                <a:cubicBezTo>
                  <a:pt x="948880" y="17821"/>
                  <a:pt x="1004321" y="6352"/>
                  <a:pt x="968339" y="14969"/>
                </a:cubicBezTo>
                <a:cubicBezTo>
                  <a:pt x="963659" y="16090"/>
                  <a:pt x="957589" y="16956"/>
                  <a:pt x="952831" y="18064"/>
                </a:cubicBezTo>
                <a:lnTo>
                  <a:pt x="945036" y="19620"/>
                </a:lnTo>
                <a:lnTo>
                  <a:pt x="943582" y="19600"/>
                </a:lnTo>
                <a:cubicBezTo>
                  <a:pt x="926999" y="19233"/>
                  <a:pt x="921213" y="17312"/>
                  <a:pt x="907399" y="15474"/>
                </a:cubicBezTo>
                <a:cubicBezTo>
                  <a:pt x="899040" y="14362"/>
                  <a:pt x="890169" y="13411"/>
                  <a:pt x="881554" y="12379"/>
                </a:cubicBezTo>
                <a:cubicBezTo>
                  <a:pt x="857855" y="5285"/>
                  <a:pt x="872665" y="5406"/>
                  <a:pt x="845371" y="7221"/>
                </a:cubicBezTo>
                <a:lnTo>
                  <a:pt x="824695" y="13411"/>
                </a:lnTo>
                <a:cubicBezTo>
                  <a:pt x="821249" y="14442"/>
                  <a:pt x="819327" y="15762"/>
                  <a:pt x="814357" y="16505"/>
                </a:cubicBezTo>
                <a:cubicBezTo>
                  <a:pt x="799146" y="18782"/>
                  <a:pt x="790173" y="19821"/>
                  <a:pt x="778174" y="22695"/>
                </a:cubicBezTo>
                <a:lnTo>
                  <a:pt x="769697" y="25232"/>
                </a:lnTo>
                <a:lnTo>
                  <a:pt x="761578" y="25285"/>
                </a:lnTo>
                <a:cubicBezTo>
                  <a:pt x="751240" y="24597"/>
                  <a:pt x="741001" y="23847"/>
                  <a:pt x="730563" y="23222"/>
                </a:cubicBezTo>
                <a:cubicBezTo>
                  <a:pt x="723759" y="22814"/>
                  <a:pt x="716627" y="22639"/>
                  <a:pt x="709887" y="22190"/>
                </a:cubicBezTo>
                <a:lnTo>
                  <a:pt x="691042" y="20780"/>
                </a:lnTo>
                <a:lnTo>
                  <a:pt x="690300" y="20632"/>
                </a:lnTo>
                <a:cubicBezTo>
                  <a:pt x="685527" y="19838"/>
                  <a:pt x="679436" y="19392"/>
                  <a:pt x="674793" y="18569"/>
                </a:cubicBezTo>
                <a:cubicBezTo>
                  <a:pt x="663866" y="16630"/>
                  <a:pt x="643778" y="12379"/>
                  <a:pt x="643778" y="12379"/>
                </a:cubicBezTo>
                <a:cubicBezTo>
                  <a:pt x="642055" y="11348"/>
                  <a:pt x="643483" y="9771"/>
                  <a:pt x="638609" y="9284"/>
                </a:cubicBezTo>
                <a:cubicBezTo>
                  <a:pt x="625192" y="7946"/>
                  <a:pt x="617022" y="12561"/>
                  <a:pt x="612764" y="13411"/>
                </a:cubicBezTo>
                <a:cubicBezTo>
                  <a:pt x="608371" y="14287"/>
                  <a:pt x="602426" y="14786"/>
                  <a:pt x="597257" y="15474"/>
                </a:cubicBezTo>
                <a:cubicBezTo>
                  <a:pt x="595534" y="16505"/>
                  <a:pt x="595492" y="17720"/>
                  <a:pt x="592088" y="18569"/>
                </a:cubicBezTo>
                <a:cubicBezTo>
                  <a:pt x="584801" y="20387"/>
                  <a:pt x="571289" y="20984"/>
                  <a:pt x="561074" y="21663"/>
                </a:cubicBezTo>
                <a:cubicBezTo>
                  <a:pt x="550360" y="21499"/>
                  <a:pt x="489011" y="23483"/>
                  <a:pt x="478370" y="17537"/>
                </a:cubicBezTo>
                <a:cubicBezTo>
                  <a:pt x="471890" y="13917"/>
                  <a:pt x="471478" y="9972"/>
                  <a:pt x="468032" y="6190"/>
                </a:cubicBezTo>
                <a:cubicBezTo>
                  <a:pt x="459617" y="11228"/>
                  <a:pt x="460558" y="12839"/>
                  <a:pt x="442187" y="16505"/>
                </a:cubicBezTo>
                <a:cubicBezTo>
                  <a:pt x="429977" y="18942"/>
                  <a:pt x="420193" y="18609"/>
                  <a:pt x="406003" y="20632"/>
                </a:cubicBezTo>
                <a:cubicBezTo>
                  <a:pt x="400055" y="21480"/>
                  <a:pt x="396579" y="22917"/>
                  <a:pt x="390496" y="23727"/>
                </a:cubicBezTo>
                <a:cubicBezTo>
                  <a:pt x="382013" y="24855"/>
                  <a:pt x="347728" y="25665"/>
                  <a:pt x="343975" y="25790"/>
                </a:cubicBezTo>
                <a:cubicBezTo>
                  <a:pt x="328468" y="25446"/>
                  <a:pt x="311941" y="25915"/>
                  <a:pt x="297454" y="24758"/>
                </a:cubicBezTo>
                <a:cubicBezTo>
                  <a:pt x="292395" y="24354"/>
                  <a:pt x="296138" y="22432"/>
                  <a:pt x="292285" y="21663"/>
                </a:cubicBezTo>
                <a:cubicBezTo>
                  <a:pt x="288432" y="20894"/>
                  <a:pt x="281947" y="20976"/>
                  <a:pt x="276778" y="20632"/>
                </a:cubicBezTo>
                <a:cubicBezTo>
                  <a:pt x="273332" y="19256"/>
                  <a:pt x="269145" y="17945"/>
                  <a:pt x="266440" y="16505"/>
                </a:cubicBezTo>
                <a:cubicBezTo>
                  <a:pt x="263945" y="15178"/>
                  <a:pt x="263222" y="13742"/>
                  <a:pt x="261271" y="12379"/>
                </a:cubicBezTo>
                <a:cubicBezTo>
                  <a:pt x="259774" y="11334"/>
                  <a:pt x="257825" y="10316"/>
                  <a:pt x="256102" y="9284"/>
                </a:cubicBezTo>
                <a:cubicBezTo>
                  <a:pt x="252656" y="11004"/>
                  <a:pt x="251221" y="12945"/>
                  <a:pt x="245764" y="14442"/>
                </a:cubicBezTo>
                <a:cubicBezTo>
                  <a:pt x="234598" y="17506"/>
                  <a:pt x="216614" y="20714"/>
                  <a:pt x="199242" y="22695"/>
                </a:cubicBezTo>
                <a:cubicBezTo>
                  <a:pt x="192552" y="23458"/>
                  <a:pt x="185458" y="24070"/>
                  <a:pt x="178566" y="24758"/>
                </a:cubicBezTo>
                <a:cubicBezTo>
                  <a:pt x="144106" y="24414"/>
                  <a:pt x="109068" y="25027"/>
                  <a:pt x="75186" y="23727"/>
                </a:cubicBezTo>
                <a:cubicBezTo>
                  <a:pt x="62985" y="23258"/>
                  <a:pt x="44172" y="19600"/>
                  <a:pt x="44172" y="19600"/>
                </a:cubicBezTo>
                <a:cubicBezTo>
                  <a:pt x="42449" y="18569"/>
                  <a:pt x="42856" y="15737"/>
                  <a:pt x="39003" y="16505"/>
                </a:cubicBezTo>
                <a:cubicBezTo>
                  <a:pt x="31297" y="18043"/>
                  <a:pt x="28665" y="22695"/>
                  <a:pt x="28665" y="22695"/>
                </a:cubicBezTo>
                <a:cubicBezTo>
                  <a:pt x="26942" y="26821"/>
                  <a:pt x="26069" y="30965"/>
                  <a:pt x="23495" y="35074"/>
                </a:cubicBezTo>
                <a:cubicBezTo>
                  <a:pt x="22198" y="37146"/>
                  <a:pt x="16590" y="40239"/>
                  <a:pt x="13157" y="42295"/>
                </a:cubicBezTo>
                <a:lnTo>
                  <a:pt x="9967" y="46577"/>
                </a:lnTo>
                <a:lnTo>
                  <a:pt x="0" y="46577"/>
                </a:lnTo>
                <a:lnTo>
                  <a:pt x="0" y="539014"/>
                </a:lnTo>
                <a:cubicBezTo>
                  <a:pt x="0" y="810980"/>
                  <a:pt x="220472" y="1031452"/>
                  <a:pt x="492438" y="1031452"/>
                </a:cubicBezTo>
                <a:lnTo>
                  <a:pt x="2493546" y="1031452"/>
                </a:lnTo>
                <a:cubicBezTo>
                  <a:pt x="2765512" y="1031452"/>
                  <a:pt x="2985984" y="810980"/>
                  <a:pt x="2985984" y="539014"/>
                </a:cubicBezTo>
                <a:lnTo>
                  <a:pt x="2985983" y="55958"/>
                </a:lnTo>
                <a:lnTo>
                  <a:pt x="2989230" y="51557"/>
                </a:lnTo>
                <a:lnTo>
                  <a:pt x="2985983" y="47199"/>
                </a:lnTo>
                <a:lnTo>
                  <a:pt x="2985983" y="46577"/>
                </a:lnTo>
                <a:lnTo>
                  <a:pt x="2985519" y="46577"/>
                </a:lnTo>
                <a:lnTo>
                  <a:pt x="2984258" y="44885"/>
                </a:lnTo>
                <a:cubicBezTo>
                  <a:pt x="2980825" y="42829"/>
                  <a:pt x="2975218" y="39736"/>
                  <a:pt x="2973920" y="37664"/>
                </a:cubicBezTo>
                <a:cubicBezTo>
                  <a:pt x="2971347" y="33555"/>
                  <a:pt x="2970474" y="29411"/>
                  <a:pt x="2968751" y="25285"/>
                </a:cubicBezTo>
                <a:cubicBezTo>
                  <a:pt x="2968751" y="25285"/>
                  <a:pt x="2966119" y="20633"/>
                  <a:pt x="2958413" y="19095"/>
                </a:cubicBezTo>
                <a:cubicBezTo>
                  <a:pt x="2954560" y="18327"/>
                  <a:pt x="2954967" y="21159"/>
                  <a:pt x="2953244" y="22190"/>
                </a:cubicBezTo>
                <a:cubicBezTo>
                  <a:pt x="2953244" y="22190"/>
                  <a:pt x="2934431" y="25848"/>
                  <a:pt x="2922230" y="26317"/>
                </a:cubicBezTo>
                <a:cubicBezTo>
                  <a:pt x="2888348" y="27617"/>
                  <a:pt x="2853310" y="27004"/>
                  <a:pt x="2818849" y="27348"/>
                </a:cubicBezTo>
                <a:cubicBezTo>
                  <a:pt x="2811957" y="26660"/>
                  <a:pt x="2804864" y="26048"/>
                  <a:pt x="2798173" y="25285"/>
                </a:cubicBezTo>
                <a:cubicBezTo>
                  <a:pt x="2780802" y="23304"/>
                  <a:pt x="2762818" y="20096"/>
                  <a:pt x="2751652" y="17032"/>
                </a:cubicBezTo>
                <a:cubicBezTo>
                  <a:pt x="2746195" y="15535"/>
                  <a:pt x="2744760" y="13594"/>
                  <a:pt x="2741314" y="11874"/>
                </a:cubicBezTo>
                <a:cubicBezTo>
                  <a:pt x="2739591" y="12906"/>
                  <a:pt x="2737642" y="13924"/>
                  <a:pt x="2736145" y="14969"/>
                </a:cubicBezTo>
                <a:cubicBezTo>
                  <a:pt x="2734194" y="16332"/>
                  <a:pt x="2733471" y="17768"/>
                  <a:pt x="2730976" y="19095"/>
                </a:cubicBezTo>
                <a:cubicBezTo>
                  <a:pt x="2728271" y="20535"/>
                  <a:pt x="2724084" y="21846"/>
                  <a:pt x="2720638" y="23222"/>
                </a:cubicBezTo>
                <a:cubicBezTo>
                  <a:pt x="2715469" y="23566"/>
                  <a:pt x="2708984" y="23484"/>
                  <a:pt x="2705131" y="24253"/>
                </a:cubicBezTo>
                <a:cubicBezTo>
                  <a:pt x="2701278" y="25022"/>
                  <a:pt x="2705021" y="26944"/>
                  <a:pt x="2699962" y="27348"/>
                </a:cubicBezTo>
                <a:cubicBezTo>
                  <a:pt x="2685475" y="28505"/>
                  <a:pt x="2668948" y="28036"/>
                  <a:pt x="2653441" y="28380"/>
                </a:cubicBezTo>
                <a:cubicBezTo>
                  <a:pt x="2649688" y="28255"/>
                  <a:pt x="2615403" y="27445"/>
                  <a:pt x="2606920" y="26317"/>
                </a:cubicBezTo>
                <a:cubicBezTo>
                  <a:pt x="2600837" y="25507"/>
                  <a:pt x="2597361" y="24070"/>
                  <a:pt x="2591412" y="23222"/>
                </a:cubicBezTo>
                <a:cubicBezTo>
                  <a:pt x="2577223" y="21199"/>
                  <a:pt x="2567438" y="21532"/>
                  <a:pt x="2555229" y="19095"/>
                </a:cubicBezTo>
                <a:cubicBezTo>
                  <a:pt x="2536858" y="15429"/>
                  <a:pt x="2537799" y="13818"/>
                  <a:pt x="2529384" y="8780"/>
                </a:cubicBezTo>
                <a:cubicBezTo>
                  <a:pt x="2525938" y="12562"/>
                  <a:pt x="2525525" y="16507"/>
                  <a:pt x="2519046" y="20127"/>
                </a:cubicBezTo>
                <a:cubicBezTo>
                  <a:pt x="2508404" y="26073"/>
                  <a:pt x="2447056" y="24089"/>
                  <a:pt x="2436342" y="24253"/>
                </a:cubicBezTo>
                <a:cubicBezTo>
                  <a:pt x="2426126" y="23574"/>
                  <a:pt x="2412615" y="22977"/>
                  <a:pt x="2405328" y="21159"/>
                </a:cubicBezTo>
                <a:cubicBezTo>
                  <a:pt x="2401924" y="20310"/>
                  <a:pt x="2401881" y="19095"/>
                  <a:pt x="2400159" y="18064"/>
                </a:cubicBezTo>
                <a:cubicBezTo>
                  <a:pt x="2394989" y="17376"/>
                  <a:pt x="2389044" y="16877"/>
                  <a:pt x="2384651" y="16001"/>
                </a:cubicBezTo>
                <a:cubicBezTo>
                  <a:pt x="2380394" y="15151"/>
                  <a:pt x="2372223" y="10536"/>
                  <a:pt x="2358806" y="11874"/>
                </a:cubicBezTo>
                <a:cubicBezTo>
                  <a:pt x="2353933" y="12361"/>
                  <a:pt x="2355360" y="13938"/>
                  <a:pt x="2353637" y="14969"/>
                </a:cubicBezTo>
                <a:cubicBezTo>
                  <a:pt x="2353637" y="14969"/>
                  <a:pt x="2333550" y="19220"/>
                  <a:pt x="2322623" y="21159"/>
                </a:cubicBezTo>
                <a:lnTo>
                  <a:pt x="2310054" y="22831"/>
                </a:lnTo>
                <a:lnTo>
                  <a:pt x="2311436" y="21560"/>
                </a:lnTo>
                <a:cubicBezTo>
                  <a:pt x="2318543" y="19144"/>
                  <a:pt x="2326296" y="17967"/>
                  <a:pt x="2328881" y="16505"/>
                </a:cubicBezTo>
                <a:cubicBezTo>
                  <a:pt x="2315097" y="17537"/>
                  <a:pt x="2301495" y="18671"/>
                  <a:pt x="2287529" y="19600"/>
                </a:cubicBezTo>
                <a:cubicBezTo>
                  <a:pt x="2280789" y="20049"/>
                  <a:pt x="2273657" y="20224"/>
                  <a:pt x="2266853" y="20632"/>
                </a:cubicBezTo>
                <a:cubicBezTo>
                  <a:pt x="2256415" y="21257"/>
                  <a:pt x="2246177" y="22007"/>
                  <a:pt x="2235839" y="22695"/>
                </a:cubicBezTo>
                <a:lnTo>
                  <a:pt x="2202861" y="22482"/>
                </a:lnTo>
                <a:lnTo>
                  <a:pt x="2183059" y="19095"/>
                </a:lnTo>
                <a:cubicBezTo>
                  <a:pt x="2178089" y="18352"/>
                  <a:pt x="2176167" y="17032"/>
                  <a:pt x="2172721" y="16001"/>
                </a:cubicBezTo>
                <a:lnTo>
                  <a:pt x="2152045" y="9811"/>
                </a:lnTo>
                <a:cubicBezTo>
                  <a:pt x="2124751" y="7996"/>
                  <a:pt x="2139561" y="7875"/>
                  <a:pt x="2115862" y="14969"/>
                </a:cubicBezTo>
                <a:cubicBezTo>
                  <a:pt x="2107247" y="16001"/>
                  <a:pt x="2098376" y="16952"/>
                  <a:pt x="2090017" y="18064"/>
                </a:cubicBezTo>
                <a:lnTo>
                  <a:pt x="2069364" y="20419"/>
                </a:lnTo>
                <a:lnTo>
                  <a:pt x="2044585" y="15474"/>
                </a:lnTo>
                <a:cubicBezTo>
                  <a:pt x="2039827" y="14366"/>
                  <a:pt x="2033757" y="13500"/>
                  <a:pt x="2029077" y="12379"/>
                </a:cubicBezTo>
                <a:cubicBezTo>
                  <a:pt x="1993095" y="3762"/>
                  <a:pt x="2048536" y="15231"/>
                  <a:pt x="2003232" y="6190"/>
                </a:cubicBezTo>
                <a:cubicBezTo>
                  <a:pt x="2001509" y="4814"/>
                  <a:pt x="2003747" y="2914"/>
                  <a:pt x="1998063" y="2063"/>
                </a:cubicBezTo>
                <a:cubicBezTo>
                  <a:pt x="1986967" y="402"/>
                  <a:pt x="1973830" y="5707"/>
                  <a:pt x="1972218" y="6190"/>
                </a:cubicBezTo>
                <a:cubicBezTo>
                  <a:pt x="1970495" y="7565"/>
                  <a:pt x="1971727" y="9249"/>
                  <a:pt x="1967049" y="10316"/>
                </a:cubicBezTo>
                <a:cubicBezTo>
                  <a:pt x="1958867" y="12182"/>
                  <a:pt x="1946373" y="13067"/>
                  <a:pt x="1936035" y="14442"/>
                </a:cubicBezTo>
                <a:lnTo>
                  <a:pt x="1920886" y="16475"/>
                </a:lnTo>
                <a:lnTo>
                  <a:pt x="1903932" y="13938"/>
                </a:lnTo>
                <a:lnTo>
                  <a:pt x="1896908" y="12949"/>
                </a:lnTo>
                <a:lnTo>
                  <a:pt x="1896968" y="12960"/>
                </a:lnTo>
                <a:cubicBezTo>
                  <a:pt x="1899488" y="13579"/>
                  <a:pt x="1881576" y="10880"/>
                  <a:pt x="1882799" y="10963"/>
                </a:cubicBezTo>
                <a:lnTo>
                  <a:pt x="1896908" y="12949"/>
                </a:lnTo>
                <a:lnTo>
                  <a:pt x="1872918" y="8780"/>
                </a:lnTo>
                <a:cubicBezTo>
                  <a:pt x="1868145" y="7986"/>
                  <a:pt x="1861804" y="7593"/>
                  <a:pt x="1857411" y="6717"/>
                </a:cubicBezTo>
                <a:cubicBezTo>
                  <a:pt x="1851319" y="5501"/>
                  <a:pt x="1847073" y="3966"/>
                  <a:pt x="1841904" y="2590"/>
                </a:cubicBezTo>
                <a:lnTo>
                  <a:pt x="1826397" y="3622"/>
                </a:lnTo>
                <a:cubicBezTo>
                  <a:pt x="1819462" y="4083"/>
                  <a:pt x="1816059" y="5685"/>
                  <a:pt x="1810890" y="6717"/>
                </a:cubicBezTo>
                <a:cubicBezTo>
                  <a:pt x="1800552" y="8780"/>
                  <a:pt x="1791292" y="11083"/>
                  <a:pt x="1779876" y="12906"/>
                </a:cubicBezTo>
                <a:cubicBezTo>
                  <a:pt x="1773859" y="13867"/>
                  <a:pt x="1765364" y="14046"/>
                  <a:pt x="1759199" y="14969"/>
                </a:cubicBezTo>
                <a:lnTo>
                  <a:pt x="1748711" y="16597"/>
                </a:lnTo>
                <a:lnTo>
                  <a:pt x="1729274" y="14442"/>
                </a:lnTo>
                <a:cubicBezTo>
                  <a:pt x="1724105" y="13411"/>
                  <a:pt x="1718255" y="12499"/>
                  <a:pt x="1713767" y="11348"/>
                </a:cubicBezTo>
                <a:cubicBezTo>
                  <a:pt x="1706139" y="9390"/>
                  <a:pt x="1693091" y="5158"/>
                  <a:pt x="1693091" y="5158"/>
                </a:cubicBezTo>
                <a:cubicBezTo>
                  <a:pt x="1687922" y="5502"/>
                  <a:pt x="1680751" y="5305"/>
                  <a:pt x="1677584" y="6190"/>
                </a:cubicBezTo>
                <a:cubicBezTo>
                  <a:pt x="1668969" y="8597"/>
                  <a:pt x="1668969" y="12723"/>
                  <a:pt x="1662077" y="15474"/>
                </a:cubicBezTo>
                <a:cubicBezTo>
                  <a:pt x="1658023" y="17092"/>
                  <a:pt x="1648707" y="21237"/>
                  <a:pt x="1641401" y="22695"/>
                </a:cubicBezTo>
                <a:lnTo>
                  <a:pt x="1639864" y="22848"/>
                </a:lnTo>
                <a:lnTo>
                  <a:pt x="1614467" y="21159"/>
                </a:lnTo>
                <a:cubicBezTo>
                  <a:pt x="1608077" y="20450"/>
                  <a:pt x="1604575" y="18998"/>
                  <a:pt x="1598960" y="18064"/>
                </a:cubicBezTo>
                <a:cubicBezTo>
                  <a:pt x="1594187" y="17270"/>
                  <a:pt x="1588622" y="16688"/>
                  <a:pt x="1583453" y="16001"/>
                </a:cubicBezTo>
                <a:cubicBezTo>
                  <a:pt x="1578283" y="15313"/>
                  <a:pt x="1576561" y="13938"/>
                  <a:pt x="1573115" y="12906"/>
                </a:cubicBezTo>
                <a:cubicBezTo>
                  <a:pt x="1566223" y="10843"/>
                  <a:pt x="1561224" y="8470"/>
                  <a:pt x="1552438" y="6717"/>
                </a:cubicBezTo>
                <a:cubicBezTo>
                  <a:pt x="1548585" y="5948"/>
                  <a:pt x="1542100" y="6029"/>
                  <a:pt x="1536931" y="5685"/>
                </a:cubicBezTo>
                <a:lnTo>
                  <a:pt x="1531762" y="8780"/>
                </a:lnTo>
                <a:lnTo>
                  <a:pt x="1516255" y="18064"/>
                </a:lnTo>
                <a:lnTo>
                  <a:pt x="1509319" y="18525"/>
                </a:lnTo>
                <a:lnTo>
                  <a:pt x="1496668" y="16505"/>
                </a:lnTo>
                <a:lnTo>
                  <a:pt x="1481161" y="15474"/>
                </a:lnTo>
                <a:lnTo>
                  <a:pt x="1465654" y="6190"/>
                </a:lnTo>
                <a:lnTo>
                  <a:pt x="1460485" y="3095"/>
                </a:lnTo>
                <a:cubicBezTo>
                  <a:pt x="1455316" y="3439"/>
                  <a:pt x="1448831" y="3358"/>
                  <a:pt x="1444978" y="4127"/>
                </a:cubicBezTo>
                <a:cubicBezTo>
                  <a:pt x="1436192" y="5880"/>
                  <a:pt x="1431194" y="8253"/>
                  <a:pt x="1424302" y="10316"/>
                </a:cubicBezTo>
                <a:cubicBezTo>
                  <a:pt x="1420856" y="11348"/>
                  <a:pt x="1419133" y="12723"/>
                  <a:pt x="1413964" y="13411"/>
                </a:cubicBezTo>
                <a:cubicBezTo>
                  <a:pt x="1408795" y="14098"/>
                  <a:pt x="1403229" y="14680"/>
                  <a:pt x="1398457" y="15474"/>
                </a:cubicBezTo>
                <a:cubicBezTo>
                  <a:pt x="1392841" y="16408"/>
                  <a:pt x="1389339" y="17860"/>
                  <a:pt x="1382949" y="18569"/>
                </a:cubicBezTo>
                <a:cubicBezTo>
                  <a:pt x="1373424" y="19625"/>
                  <a:pt x="1351935" y="20632"/>
                  <a:pt x="1351935" y="20632"/>
                </a:cubicBezTo>
                <a:lnTo>
                  <a:pt x="1342267" y="20483"/>
                </a:lnTo>
                <a:lnTo>
                  <a:pt x="1335339" y="18064"/>
                </a:lnTo>
                <a:cubicBezTo>
                  <a:pt x="1328447" y="15313"/>
                  <a:pt x="1328447" y="11187"/>
                  <a:pt x="1319832" y="8780"/>
                </a:cubicBezTo>
                <a:cubicBezTo>
                  <a:pt x="1316666" y="7895"/>
                  <a:pt x="1309494" y="8092"/>
                  <a:pt x="1304325" y="7748"/>
                </a:cubicBezTo>
                <a:cubicBezTo>
                  <a:pt x="1304325" y="7748"/>
                  <a:pt x="1291277" y="11980"/>
                  <a:pt x="1283649" y="13938"/>
                </a:cubicBezTo>
                <a:lnTo>
                  <a:pt x="1268165" y="17028"/>
                </a:lnTo>
                <a:lnTo>
                  <a:pt x="1238217" y="12379"/>
                </a:lnTo>
                <a:cubicBezTo>
                  <a:pt x="1232052" y="11456"/>
                  <a:pt x="1223558" y="11277"/>
                  <a:pt x="1217541" y="10316"/>
                </a:cubicBezTo>
                <a:cubicBezTo>
                  <a:pt x="1206124" y="8493"/>
                  <a:pt x="1196864" y="6190"/>
                  <a:pt x="1186526" y="4127"/>
                </a:cubicBezTo>
                <a:cubicBezTo>
                  <a:pt x="1181357" y="3095"/>
                  <a:pt x="1177954" y="1493"/>
                  <a:pt x="1171019" y="1031"/>
                </a:cubicBezTo>
                <a:close/>
              </a:path>
            </a:pathLst>
          </a:custGeom>
          <a:solidFill>
            <a:srgbClr val="1560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noProof="0" dirty="0">
              <a:latin typeface="Aptos" panose="020B0004020202020204" pitchFamily="34" charset="0"/>
            </a:endParaRPr>
          </a:p>
        </p:txBody>
      </p:sp>
      <p:pic>
        <p:nvPicPr>
          <p:cNvPr id="15" name="Immagine 14"/>
          <p:cNvPicPr>
            <a:picLocks noChangeAspect="1"/>
          </p:cNvPicPr>
          <p:nvPr/>
        </p:nvPicPr>
        <p:blipFill rotWithShape="1">
          <a:blip r:embed="rId3" cstate="print">
            <a:extLst>
              <a:ext uri="{28A0092B-C50C-407E-A947-70E740481C1C}">
                <a14:useLocalDpi xmlns:a14="http://schemas.microsoft.com/office/drawing/2010/main" val="0"/>
              </a:ext>
            </a:extLst>
          </a:blip>
          <a:srcRect l="39010" t="43099" r="42281" b="28684"/>
          <a:stretch/>
        </p:blipFill>
        <p:spPr>
          <a:xfrm>
            <a:off x="6249161" y="3258632"/>
            <a:ext cx="416856" cy="628700"/>
          </a:xfrm>
          <a:prstGeom prst="rect">
            <a:avLst/>
          </a:prstGeom>
        </p:spPr>
      </p:pic>
      <p:sp>
        <p:nvSpPr>
          <p:cNvPr id="16" name="CasellaDiTesto 15"/>
          <p:cNvSpPr txBox="1"/>
          <p:nvPr/>
        </p:nvSpPr>
        <p:spPr>
          <a:xfrm>
            <a:off x="6070007" y="3864709"/>
            <a:ext cx="2303131" cy="276999"/>
          </a:xfrm>
          <a:prstGeom prst="rect">
            <a:avLst/>
          </a:prstGeom>
          <a:noFill/>
        </p:spPr>
        <p:txBody>
          <a:bodyPr wrap="none" rtlCol="0">
            <a:spAutoFit/>
          </a:bodyPr>
          <a:lstStyle/>
          <a:p>
            <a:r>
              <a:rPr lang="en-US" sz="1200" b="1" noProof="0" dirty="0">
                <a:latin typeface="Aptos" panose="020B0004020202020204" pitchFamily="34" charset="0"/>
              </a:rPr>
              <a:t>Organic residuals    </a:t>
            </a:r>
            <a:r>
              <a:rPr lang="en-US" sz="1200" i="1" noProof="0" dirty="0">
                <a:latin typeface="Aptos" panose="020B0004020202020204" pitchFamily="34" charset="0"/>
              </a:rPr>
              <a:t>+10/+30 ‰</a:t>
            </a: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5213" y="1214669"/>
            <a:ext cx="1378634" cy="796544"/>
          </a:xfrm>
          <a:prstGeom prst="rect">
            <a:avLst/>
          </a:prstGeom>
        </p:spPr>
      </p:pic>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1815" y="883780"/>
            <a:ext cx="1378634" cy="796544"/>
          </a:xfrm>
          <a:prstGeom prst="rect">
            <a:avLst/>
          </a:prstGeom>
        </p:spPr>
      </p:pic>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851962" y="1215663"/>
            <a:ext cx="1378634" cy="796544"/>
          </a:xfrm>
          <a:prstGeom prst="rect">
            <a:avLst/>
          </a:prstGeom>
        </p:spPr>
      </p:pic>
      <p:sp>
        <p:nvSpPr>
          <p:cNvPr id="22" name="CasellaDiTesto 21"/>
          <p:cNvSpPr txBox="1"/>
          <p:nvPr/>
        </p:nvSpPr>
        <p:spPr>
          <a:xfrm>
            <a:off x="5287544" y="617680"/>
            <a:ext cx="1166088" cy="276999"/>
          </a:xfrm>
          <a:prstGeom prst="rect">
            <a:avLst/>
          </a:prstGeom>
          <a:noFill/>
        </p:spPr>
        <p:txBody>
          <a:bodyPr wrap="none" rtlCol="0">
            <a:spAutoFit/>
          </a:bodyPr>
          <a:lstStyle/>
          <a:p>
            <a:r>
              <a:rPr lang="en-US" sz="1200" b="1" noProof="0" dirty="0">
                <a:latin typeface="Aptos" panose="020B0004020202020204" pitchFamily="34" charset="0"/>
              </a:rPr>
              <a:t>Precipitations</a:t>
            </a:r>
          </a:p>
        </p:txBody>
      </p:sp>
      <p:sp>
        <p:nvSpPr>
          <p:cNvPr id="23" name="CasellaDiTesto 22"/>
          <p:cNvSpPr txBox="1"/>
          <p:nvPr/>
        </p:nvSpPr>
        <p:spPr>
          <a:xfrm>
            <a:off x="5236747" y="6016972"/>
            <a:ext cx="697755" cy="461665"/>
          </a:xfrm>
          <a:prstGeom prst="rect">
            <a:avLst/>
          </a:prstGeom>
          <a:noFill/>
        </p:spPr>
        <p:txBody>
          <a:bodyPr wrap="none" rtlCol="0">
            <a:spAutoFit/>
          </a:bodyPr>
          <a:lstStyle/>
          <a:p>
            <a:pPr algn="ctr"/>
            <a:r>
              <a:rPr lang="en-US" sz="1200" b="1" noProof="0" dirty="0">
                <a:latin typeface="Aptos" panose="020B0004020202020204" pitchFamily="34" charset="0"/>
              </a:rPr>
              <a:t>Nitrate </a:t>
            </a:r>
          </a:p>
          <a:p>
            <a:pPr algn="ctr"/>
            <a:r>
              <a:rPr lang="en-US" sz="1200" b="1" noProof="0" dirty="0">
                <a:latin typeface="Aptos" panose="020B0004020202020204" pitchFamily="34" charset="0"/>
              </a:rPr>
              <a:t>NO</a:t>
            </a:r>
            <a:r>
              <a:rPr lang="en-US" sz="1200" b="1" baseline="30000" noProof="0" dirty="0">
                <a:latin typeface="Aptos" panose="020B0004020202020204" pitchFamily="34" charset="0"/>
              </a:rPr>
              <a:t>-</a:t>
            </a:r>
            <a:r>
              <a:rPr lang="en-US" sz="1200" b="1" baseline="-25000" noProof="0" dirty="0">
                <a:latin typeface="Aptos" panose="020B0004020202020204" pitchFamily="34" charset="0"/>
              </a:rPr>
              <a:t>3</a:t>
            </a:r>
          </a:p>
        </p:txBody>
      </p:sp>
      <p:pic>
        <p:nvPicPr>
          <p:cNvPr id="26" name="Immagine 2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10000" r="90000">
                        <a14:foregroundMark x1="43000" y1="57031" x2="43000" y2="57031"/>
                        <a14:foregroundMark x1="43000" y1="57031" x2="43000" y2="57031"/>
                        <a14:foregroundMark x1="64222" y1="41992" x2="64222" y2="41992"/>
                        <a14:foregroundMark x1="64222" y1="41992" x2="64222" y2="41992"/>
                      </a14:backgroundRemoval>
                    </a14:imgEffect>
                  </a14:imgLayer>
                </a14:imgProps>
              </a:ext>
              <a:ext uri="{28A0092B-C50C-407E-A947-70E740481C1C}">
                <a14:useLocalDpi xmlns:a14="http://schemas.microsoft.com/office/drawing/2010/main" val="0"/>
              </a:ext>
            </a:extLst>
          </a:blip>
          <a:stretch>
            <a:fillRect/>
          </a:stretch>
        </p:blipFill>
        <p:spPr>
          <a:xfrm>
            <a:off x="4298532" y="3423505"/>
            <a:ext cx="685800" cy="390144"/>
          </a:xfrm>
          <a:prstGeom prst="rect">
            <a:avLst/>
          </a:prstGeom>
        </p:spPr>
      </p:pic>
      <p:sp>
        <p:nvSpPr>
          <p:cNvPr id="27" name="CasellaDiTesto 26"/>
          <p:cNvSpPr txBox="1"/>
          <p:nvPr/>
        </p:nvSpPr>
        <p:spPr>
          <a:xfrm>
            <a:off x="9064627" y="4045672"/>
            <a:ext cx="1479251" cy="276999"/>
          </a:xfrm>
          <a:prstGeom prst="rect">
            <a:avLst/>
          </a:prstGeom>
          <a:noFill/>
        </p:spPr>
        <p:txBody>
          <a:bodyPr wrap="none" rtlCol="0">
            <a:spAutoFit/>
          </a:bodyPr>
          <a:lstStyle/>
          <a:p>
            <a:r>
              <a:rPr lang="en-US" sz="1200" b="1" noProof="0" dirty="0">
                <a:latin typeface="Aptos" panose="020B0004020202020204" pitchFamily="34" charset="0"/>
              </a:rPr>
              <a:t>Used by the plants</a:t>
            </a:r>
          </a:p>
        </p:txBody>
      </p:sp>
      <p:sp>
        <p:nvSpPr>
          <p:cNvPr id="28" name="CasellaDiTesto 27"/>
          <p:cNvSpPr txBox="1"/>
          <p:nvPr/>
        </p:nvSpPr>
        <p:spPr>
          <a:xfrm>
            <a:off x="7608683" y="5265215"/>
            <a:ext cx="663964" cy="276999"/>
          </a:xfrm>
          <a:prstGeom prst="rect">
            <a:avLst/>
          </a:prstGeom>
          <a:noFill/>
        </p:spPr>
        <p:txBody>
          <a:bodyPr wrap="none" rtlCol="0">
            <a:spAutoFit/>
          </a:bodyPr>
          <a:lstStyle/>
          <a:p>
            <a:r>
              <a:rPr lang="en-US" sz="1200" i="1" noProof="0" dirty="0">
                <a:latin typeface="Aptos" panose="020B0004020202020204" pitchFamily="34" charset="0"/>
              </a:rPr>
              <a:t>-0.5 ‰</a:t>
            </a:r>
          </a:p>
        </p:txBody>
      </p:sp>
      <p:cxnSp>
        <p:nvCxnSpPr>
          <p:cNvPr id="30" name="Connettore 2 29"/>
          <p:cNvCxnSpPr>
            <a:cxnSpLocks/>
          </p:cNvCxnSpPr>
          <p:nvPr/>
        </p:nvCxnSpPr>
        <p:spPr>
          <a:xfrm flipV="1">
            <a:off x="5932706" y="4404319"/>
            <a:ext cx="3676862" cy="1729668"/>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a:cxnSpLocks/>
          </p:cNvCxnSpPr>
          <p:nvPr/>
        </p:nvCxnSpPr>
        <p:spPr>
          <a:xfrm>
            <a:off x="5568467" y="2037837"/>
            <a:ext cx="30716" cy="3936383"/>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4236016" y="2014413"/>
            <a:ext cx="1283813" cy="276999"/>
          </a:xfrm>
          <a:prstGeom prst="rect">
            <a:avLst/>
          </a:prstGeom>
          <a:noFill/>
        </p:spPr>
        <p:txBody>
          <a:bodyPr wrap="none" rtlCol="0">
            <a:spAutoFit/>
          </a:bodyPr>
          <a:lstStyle/>
          <a:p>
            <a:r>
              <a:rPr lang="en-US" sz="1200" b="1" noProof="0" dirty="0">
                <a:latin typeface="Aptos" panose="020B0004020202020204" pitchFamily="34" charset="0"/>
              </a:rPr>
              <a:t>Atmospheric N</a:t>
            </a:r>
            <a:r>
              <a:rPr lang="en-US" sz="1200" b="1" baseline="-25000" noProof="0" dirty="0">
                <a:latin typeface="Aptos" panose="020B0004020202020204" pitchFamily="34" charset="0"/>
              </a:rPr>
              <a:t>2</a:t>
            </a:r>
            <a:endParaRPr lang="en-US" sz="1200" b="1" noProof="0" dirty="0">
              <a:latin typeface="Aptos" panose="020B0004020202020204" pitchFamily="34" charset="0"/>
            </a:endParaRPr>
          </a:p>
        </p:txBody>
      </p:sp>
      <p:sp>
        <p:nvSpPr>
          <p:cNvPr id="35" name="CasellaDiTesto 34"/>
          <p:cNvSpPr txBox="1"/>
          <p:nvPr/>
        </p:nvSpPr>
        <p:spPr>
          <a:xfrm>
            <a:off x="4584804" y="2379199"/>
            <a:ext cx="484428" cy="276999"/>
          </a:xfrm>
          <a:prstGeom prst="rect">
            <a:avLst/>
          </a:prstGeom>
          <a:noFill/>
        </p:spPr>
        <p:txBody>
          <a:bodyPr wrap="none" rtlCol="0">
            <a:spAutoFit/>
          </a:bodyPr>
          <a:lstStyle/>
          <a:p>
            <a:r>
              <a:rPr lang="en-US" sz="1200" i="1" noProof="0" dirty="0">
                <a:latin typeface="Aptos" panose="020B0004020202020204" pitchFamily="34" charset="0"/>
              </a:rPr>
              <a:t>0 ‰</a:t>
            </a:r>
          </a:p>
        </p:txBody>
      </p:sp>
      <p:sp>
        <p:nvSpPr>
          <p:cNvPr id="36" name="CasellaDiTesto 35"/>
          <p:cNvSpPr txBox="1"/>
          <p:nvPr/>
        </p:nvSpPr>
        <p:spPr>
          <a:xfrm>
            <a:off x="4411027" y="4102194"/>
            <a:ext cx="753732" cy="276999"/>
          </a:xfrm>
          <a:prstGeom prst="rect">
            <a:avLst/>
          </a:prstGeom>
          <a:noFill/>
        </p:spPr>
        <p:txBody>
          <a:bodyPr wrap="none" rtlCol="0">
            <a:spAutoFit/>
          </a:bodyPr>
          <a:lstStyle/>
          <a:p>
            <a:r>
              <a:rPr lang="en-US" sz="1200" i="1" noProof="0" dirty="0">
                <a:latin typeface="Aptos" panose="020B0004020202020204" pitchFamily="34" charset="0"/>
              </a:rPr>
              <a:t>-3/+1 ‰</a:t>
            </a:r>
          </a:p>
        </p:txBody>
      </p:sp>
      <p:cxnSp>
        <p:nvCxnSpPr>
          <p:cNvPr id="37" name="Connettore 2 36"/>
          <p:cNvCxnSpPr/>
          <p:nvPr/>
        </p:nvCxnSpPr>
        <p:spPr>
          <a:xfrm flipH="1">
            <a:off x="4777400" y="2807344"/>
            <a:ext cx="12522" cy="500188"/>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3942824" y="3877157"/>
            <a:ext cx="1673215" cy="276999"/>
          </a:xfrm>
          <a:prstGeom prst="rect">
            <a:avLst/>
          </a:prstGeom>
          <a:noFill/>
        </p:spPr>
        <p:txBody>
          <a:bodyPr wrap="none" rtlCol="0">
            <a:spAutoFit/>
          </a:bodyPr>
          <a:lstStyle/>
          <a:p>
            <a:pPr algn="ctr"/>
            <a:r>
              <a:rPr lang="en-US" sz="1200" b="1" noProof="0" dirty="0">
                <a:latin typeface="Aptos" panose="020B0004020202020204" pitchFamily="34" charset="0"/>
              </a:rPr>
              <a:t>Nitrogen fixing plants</a:t>
            </a:r>
          </a:p>
        </p:txBody>
      </p:sp>
      <p:pic>
        <p:nvPicPr>
          <p:cNvPr id="45" name="Immagine 44"/>
          <p:cNvPicPr>
            <a:picLocks noChangeAspect="1"/>
          </p:cNvPicPr>
          <p:nvPr/>
        </p:nvPicPr>
        <p:blipFill rotWithShape="1">
          <a:blip r:embed="rId8" cstate="print">
            <a:extLst>
              <a:ext uri="{28A0092B-C50C-407E-A947-70E740481C1C}">
                <a14:useLocalDpi xmlns:a14="http://schemas.microsoft.com/office/drawing/2010/main" val="0"/>
              </a:ext>
            </a:extLst>
          </a:blip>
          <a:srcRect l="54927" t="3578" b="67045"/>
          <a:stretch/>
        </p:blipFill>
        <p:spPr>
          <a:xfrm flipH="1">
            <a:off x="7274717" y="3171055"/>
            <a:ext cx="1150257" cy="749713"/>
          </a:xfrm>
          <a:prstGeom prst="rect">
            <a:avLst/>
          </a:prstGeom>
        </p:spPr>
      </p:pic>
      <p:pic>
        <p:nvPicPr>
          <p:cNvPr id="50" name="Immagine 49"/>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82325" y="546315"/>
            <a:ext cx="1463738" cy="1463738"/>
          </a:xfrm>
          <a:prstGeom prst="rect">
            <a:avLst/>
          </a:prstGeom>
        </p:spPr>
      </p:pic>
      <p:cxnSp>
        <p:nvCxnSpPr>
          <p:cNvPr id="55" name="Connettore 2 54"/>
          <p:cNvCxnSpPr/>
          <p:nvPr/>
        </p:nvCxnSpPr>
        <p:spPr>
          <a:xfrm flipH="1">
            <a:off x="6840495" y="3364304"/>
            <a:ext cx="364481" cy="623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CasellaDiTesto 56"/>
          <p:cNvSpPr txBox="1"/>
          <p:nvPr/>
        </p:nvSpPr>
        <p:spPr>
          <a:xfrm>
            <a:off x="7150734" y="2549838"/>
            <a:ext cx="1642053" cy="276999"/>
          </a:xfrm>
          <a:prstGeom prst="rect">
            <a:avLst/>
          </a:prstGeom>
          <a:noFill/>
        </p:spPr>
        <p:txBody>
          <a:bodyPr wrap="none" rtlCol="0">
            <a:spAutoFit/>
          </a:bodyPr>
          <a:lstStyle/>
          <a:p>
            <a:pPr algn="ctr"/>
            <a:r>
              <a:rPr lang="en-US" sz="1200" b="1" noProof="0" dirty="0">
                <a:latin typeface="Aptos" panose="020B0004020202020204" pitchFamily="34" charset="0"/>
              </a:rPr>
              <a:t>Trophic fractionation</a:t>
            </a:r>
          </a:p>
        </p:txBody>
      </p:sp>
      <p:sp>
        <p:nvSpPr>
          <p:cNvPr id="58" name="CasellaDiTesto 57"/>
          <p:cNvSpPr txBox="1"/>
          <p:nvPr/>
        </p:nvSpPr>
        <p:spPr>
          <a:xfrm>
            <a:off x="9355046" y="1172845"/>
            <a:ext cx="1876860" cy="646331"/>
          </a:xfrm>
          <a:prstGeom prst="rect">
            <a:avLst/>
          </a:prstGeom>
          <a:noFill/>
        </p:spPr>
        <p:txBody>
          <a:bodyPr wrap="none" rtlCol="0">
            <a:spAutoFit/>
          </a:bodyPr>
          <a:lstStyle/>
          <a:p>
            <a:r>
              <a:rPr lang="en-US" sz="1200" b="1" noProof="0" dirty="0">
                <a:latin typeface="Aptos" panose="020B0004020202020204" pitchFamily="34" charset="0"/>
              </a:rPr>
              <a:t>Fertilizers:</a:t>
            </a:r>
          </a:p>
          <a:p>
            <a:r>
              <a:rPr lang="en-US" sz="1200" b="1" noProof="0" dirty="0">
                <a:latin typeface="Aptos" panose="020B0004020202020204" pitchFamily="34" charset="0"/>
              </a:rPr>
              <a:t>Organic       </a:t>
            </a:r>
            <a:r>
              <a:rPr lang="en-US" sz="1200" i="1" noProof="0" dirty="0">
                <a:latin typeface="Aptos" panose="020B0004020202020204" pitchFamily="34" charset="0"/>
              </a:rPr>
              <a:t>+0.6/+36.7 ‰</a:t>
            </a:r>
          </a:p>
          <a:p>
            <a:r>
              <a:rPr lang="en-US" sz="1200" b="1" noProof="0" dirty="0">
                <a:latin typeface="Aptos" panose="020B0004020202020204" pitchFamily="34" charset="0"/>
              </a:rPr>
              <a:t>Synthetic    </a:t>
            </a:r>
            <a:r>
              <a:rPr lang="en-US" sz="1200" i="1" noProof="0" dirty="0">
                <a:latin typeface="Aptos" panose="020B0004020202020204" pitchFamily="34" charset="0"/>
              </a:rPr>
              <a:t>-4/+4 ‰</a:t>
            </a:r>
          </a:p>
        </p:txBody>
      </p:sp>
      <p:pic>
        <p:nvPicPr>
          <p:cNvPr id="59" name="Immagin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09568" y="3431141"/>
            <a:ext cx="685800" cy="390144"/>
          </a:xfrm>
          <a:prstGeom prst="rect">
            <a:avLst/>
          </a:prstGeom>
        </p:spPr>
      </p:pic>
      <p:pic>
        <p:nvPicPr>
          <p:cNvPr id="60" name="Immagin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15000" y="3431141"/>
            <a:ext cx="685800" cy="390144"/>
          </a:xfrm>
          <a:prstGeom prst="rect">
            <a:avLst/>
          </a:prstGeom>
        </p:spPr>
      </p:pic>
      <p:pic>
        <p:nvPicPr>
          <p:cNvPr id="61" name="Immagine 60"/>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a:off x="198346" y="4343964"/>
            <a:ext cx="473095" cy="448176"/>
          </a:xfrm>
          <a:prstGeom prst="rect">
            <a:avLst/>
          </a:prstGeom>
        </p:spPr>
      </p:pic>
      <p:sp>
        <p:nvSpPr>
          <p:cNvPr id="65" name="CasellaDiTesto 64"/>
          <p:cNvSpPr txBox="1"/>
          <p:nvPr/>
        </p:nvSpPr>
        <p:spPr>
          <a:xfrm>
            <a:off x="651321" y="3079427"/>
            <a:ext cx="2332433" cy="646331"/>
          </a:xfrm>
          <a:prstGeom prst="rect">
            <a:avLst/>
          </a:prstGeom>
          <a:noFill/>
        </p:spPr>
        <p:txBody>
          <a:bodyPr wrap="square" rtlCol="0">
            <a:spAutoFit/>
          </a:bodyPr>
          <a:lstStyle/>
          <a:p>
            <a:pPr algn="ctr"/>
            <a:r>
              <a:rPr lang="en-US" sz="1200" b="1" noProof="0" dirty="0">
                <a:latin typeface="Aptos" panose="020B0004020202020204" pitchFamily="34" charset="0"/>
              </a:rPr>
              <a:t>Seaweed may be used to fertilize</a:t>
            </a:r>
          </a:p>
          <a:p>
            <a:pPr algn="ctr"/>
            <a:r>
              <a:rPr lang="en-US" sz="1200" i="1" noProof="0" dirty="0">
                <a:latin typeface="Aptos" panose="020B0004020202020204" pitchFamily="34" charset="0"/>
              </a:rPr>
              <a:t>(relatively high </a:t>
            </a:r>
            <a:r>
              <a:rPr lang="en-US" sz="1200" i="1" noProof="0" dirty="0">
                <a:latin typeface="Aptos" panose="020B0004020202020204" pitchFamily="34" charset="0"/>
                <a:cs typeface="Calibri" panose="020F0502020204030204" pitchFamily="34" charset="0"/>
              </a:rPr>
              <a:t>δ</a:t>
            </a:r>
            <a:r>
              <a:rPr lang="en-US" sz="1200" i="1" baseline="30000" noProof="0" dirty="0">
                <a:latin typeface="Aptos" panose="020B0004020202020204" pitchFamily="34" charset="0"/>
                <a:cs typeface="Calibri" panose="020F0502020204030204" pitchFamily="34" charset="0"/>
              </a:rPr>
              <a:t>15</a:t>
            </a:r>
            <a:r>
              <a:rPr lang="en-US" sz="1200" i="1" noProof="0" dirty="0">
                <a:latin typeface="Aptos" panose="020B0004020202020204" pitchFamily="34" charset="0"/>
                <a:cs typeface="Calibri" panose="020F0502020204030204" pitchFamily="34" charset="0"/>
              </a:rPr>
              <a:t>N)</a:t>
            </a:r>
            <a:endParaRPr lang="en-US" sz="1200" i="1" noProof="0" dirty="0">
              <a:latin typeface="Aptos" panose="020B0004020202020204" pitchFamily="34" charset="0"/>
            </a:endParaRPr>
          </a:p>
        </p:txBody>
      </p:sp>
      <p:pic>
        <p:nvPicPr>
          <p:cNvPr id="74" name="Immagine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49208" y="3429083"/>
            <a:ext cx="685800" cy="390144"/>
          </a:xfrm>
          <a:prstGeom prst="rect">
            <a:avLst/>
          </a:prstGeom>
        </p:spPr>
      </p:pic>
      <p:sp>
        <p:nvSpPr>
          <p:cNvPr id="75" name="CasellaDiTesto 74"/>
          <p:cNvSpPr txBox="1"/>
          <p:nvPr/>
        </p:nvSpPr>
        <p:spPr>
          <a:xfrm>
            <a:off x="1787129" y="820273"/>
            <a:ext cx="1762149" cy="461665"/>
          </a:xfrm>
          <a:prstGeom prst="rect">
            <a:avLst/>
          </a:prstGeom>
          <a:noFill/>
        </p:spPr>
        <p:txBody>
          <a:bodyPr wrap="none" rtlCol="0">
            <a:spAutoFit/>
          </a:bodyPr>
          <a:lstStyle/>
          <a:p>
            <a:pPr algn="ctr"/>
            <a:r>
              <a:rPr lang="en-US" sz="1200" b="1" noProof="0" dirty="0">
                <a:latin typeface="Aptos" panose="020B0004020202020204" pitchFamily="34" charset="0"/>
              </a:rPr>
              <a:t>Warm and arid climate</a:t>
            </a:r>
          </a:p>
          <a:p>
            <a:pPr algn="ctr"/>
            <a:r>
              <a:rPr lang="en-US" sz="1200" b="1" noProof="0" dirty="0">
                <a:latin typeface="Aptos" panose="020B0004020202020204" pitchFamily="34" charset="0"/>
              </a:rPr>
              <a:t>promote higher </a:t>
            </a:r>
            <a:r>
              <a:rPr lang="en-US" sz="1200" b="1" noProof="0" dirty="0">
                <a:latin typeface="Aptos" panose="020B0004020202020204" pitchFamily="34" charset="0"/>
                <a:cs typeface="Calibri" panose="020F0502020204030204" pitchFamily="34" charset="0"/>
              </a:rPr>
              <a:t>δ</a:t>
            </a:r>
            <a:r>
              <a:rPr lang="en-US" sz="1200" b="1" baseline="30000" noProof="0" dirty="0">
                <a:latin typeface="Aptos" panose="020B0004020202020204" pitchFamily="34" charset="0"/>
                <a:cs typeface="Calibri" panose="020F0502020204030204" pitchFamily="34" charset="0"/>
              </a:rPr>
              <a:t>15</a:t>
            </a:r>
            <a:r>
              <a:rPr lang="en-US" sz="1200" b="1" noProof="0" dirty="0">
                <a:latin typeface="Aptos" panose="020B0004020202020204" pitchFamily="34" charset="0"/>
                <a:cs typeface="Calibri" panose="020F0502020204030204" pitchFamily="34" charset="0"/>
              </a:rPr>
              <a:t>N</a:t>
            </a:r>
            <a:endParaRPr lang="en-US" sz="1200" b="1" noProof="0" dirty="0">
              <a:latin typeface="Aptos" panose="020B0004020202020204" pitchFamily="34" charset="0"/>
            </a:endParaRPr>
          </a:p>
        </p:txBody>
      </p:sp>
      <p:pic>
        <p:nvPicPr>
          <p:cNvPr id="42" name="Immagin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55046" y="3447389"/>
            <a:ext cx="685800" cy="390144"/>
          </a:xfrm>
          <a:prstGeom prst="rect">
            <a:avLst/>
          </a:prstGeom>
        </p:spPr>
      </p:pic>
      <p:pic>
        <p:nvPicPr>
          <p:cNvPr id="43" name="Immagin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3414" y="3377924"/>
            <a:ext cx="685800" cy="447163"/>
          </a:xfrm>
          <a:prstGeom prst="rect">
            <a:avLst/>
          </a:prstGeom>
        </p:spPr>
      </p:pic>
      <p:pic>
        <p:nvPicPr>
          <p:cNvPr id="46" name="Immagin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09697" y="3114921"/>
            <a:ext cx="685800" cy="716389"/>
          </a:xfrm>
          <a:prstGeom prst="rect">
            <a:avLst/>
          </a:prstGeom>
        </p:spPr>
      </p:pic>
      <p:pic>
        <p:nvPicPr>
          <p:cNvPr id="47" name="Immagin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20432" y="3285360"/>
            <a:ext cx="685800" cy="560381"/>
          </a:xfrm>
          <a:prstGeom prst="rect">
            <a:avLst/>
          </a:prstGeom>
        </p:spPr>
      </p:pic>
      <p:cxnSp>
        <p:nvCxnSpPr>
          <p:cNvPr id="53" name="Connettore 2 52"/>
          <p:cNvCxnSpPr/>
          <p:nvPr/>
        </p:nvCxnSpPr>
        <p:spPr>
          <a:xfrm flipH="1">
            <a:off x="8557952" y="3369451"/>
            <a:ext cx="364481" cy="623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6" name="CasellaDiTesto 65"/>
          <p:cNvSpPr txBox="1"/>
          <p:nvPr/>
        </p:nvSpPr>
        <p:spPr>
          <a:xfrm>
            <a:off x="6162257" y="2864913"/>
            <a:ext cx="1255472" cy="276999"/>
          </a:xfrm>
          <a:prstGeom prst="rect">
            <a:avLst/>
          </a:prstGeom>
          <a:noFill/>
        </p:spPr>
        <p:txBody>
          <a:bodyPr wrap="none" rtlCol="0">
            <a:spAutoFit/>
          </a:bodyPr>
          <a:lstStyle/>
          <a:p>
            <a:pPr algn="ctr"/>
            <a:r>
              <a:rPr lang="en-US" sz="1200" b="1" noProof="0" dirty="0">
                <a:latin typeface="Aptos" panose="020B0004020202020204" pitchFamily="34" charset="0"/>
              </a:rPr>
              <a:t>Suckling lambs</a:t>
            </a:r>
          </a:p>
        </p:txBody>
      </p:sp>
      <p:pic>
        <p:nvPicPr>
          <p:cNvPr id="67" name="Immagine 66"/>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a:off x="-64915" y="4340161"/>
            <a:ext cx="473095" cy="448176"/>
          </a:xfrm>
          <a:prstGeom prst="rect">
            <a:avLst/>
          </a:prstGeom>
        </p:spPr>
      </p:pic>
      <p:pic>
        <p:nvPicPr>
          <p:cNvPr id="68" name="Immagine 67"/>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a:off x="724024" y="4340801"/>
            <a:ext cx="473095" cy="448176"/>
          </a:xfrm>
          <a:prstGeom prst="rect">
            <a:avLst/>
          </a:prstGeom>
        </p:spPr>
      </p:pic>
      <p:pic>
        <p:nvPicPr>
          <p:cNvPr id="69" name="Immagine 68"/>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a:off x="473092" y="4344557"/>
            <a:ext cx="473095" cy="448176"/>
          </a:xfrm>
          <a:prstGeom prst="rect">
            <a:avLst/>
          </a:prstGeom>
        </p:spPr>
      </p:pic>
      <p:pic>
        <p:nvPicPr>
          <p:cNvPr id="6" name="Immagine 5"/>
          <p:cNvPicPr>
            <a:picLocks noChangeAspect="1"/>
          </p:cNvPicPr>
          <p:nvPr/>
        </p:nvPicPr>
        <p:blipFill>
          <a:blip r:embed="rId12"/>
          <a:stretch>
            <a:fillRect/>
          </a:stretch>
        </p:blipFill>
        <p:spPr>
          <a:xfrm>
            <a:off x="9942134" y="2566599"/>
            <a:ext cx="1330055" cy="1611937"/>
          </a:xfrm>
          <a:prstGeom prst="rect">
            <a:avLst/>
          </a:prstGeom>
        </p:spPr>
      </p:pic>
      <p:pic>
        <p:nvPicPr>
          <p:cNvPr id="52" name="Immagin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95814" y="3530324"/>
            <a:ext cx="685800" cy="447163"/>
          </a:xfrm>
          <a:prstGeom prst="rect">
            <a:avLst/>
          </a:prstGeom>
        </p:spPr>
      </p:pic>
      <p:pic>
        <p:nvPicPr>
          <p:cNvPr id="54" name="Immagin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6013" y="3491586"/>
            <a:ext cx="685800" cy="447163"/>
          </a:xfrm>
          <a:prstGeom prst="rect">
            <a:avLst/>
          </a:prstGeom>
        </p:spPr>
      </p:pic>
      <p:pic>
        <p:nvPicPr>
          <p:cNvPr id="56" name="Immagin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51374" y="3481045"/>
            <a:ext cx="685800" cy="447163"/>
          </a:xfrm>
          <a:prstGeom prst="rect">
            <a:avLst/>
          </a:prstGeom>
        </p:spPr>
      </p:pic>
      <p:sp>
        <p:nvSpPr>
          <p:cNvPr id="4" name="CasellaDiTesto 3">
            <a:extLst>
              <a:ext uri="{FF2B5EF4-FFF2-40B4-BE49-F238E27FC236}">
                <a16:creationId xmlns:a16="http://schemas.microsoft.com/office/drawing/2014/main" id="{F580228F-7DE1-D21A-52EC-54D2FD87F9D2}"/>
              </a:ext>
            </a:extLst>
          </p:cNvPr>
          <p:cNvSpPr txBox="1"/>
          <p:nvPr/>
        </p:nvSpPr>
        <p:spPr>
          <a:xfrm>
            <a:off x="6085917" y="4322309"/>
            <a:ext cx="1996957" cy="276999"/>
          </a:xfrm>
          <a:prstGeom prst="rect">
            <a:avLst/>
          </a:prstGeom>
          <a:noFill/>
        </p:spPr>
        <p:txBody>
          <a:bodyPr wrap="none" rtlCol="0">
            <a:spAutoFit/>
          </a:bodyPr>
          <a:lstStyle/>
          <a:p>
            <a:r>
              <a:rPr lang="en-US" sz="1200" b="1" noProof="0" dirty="0">
                <a:latin typeface="Aptos" panose="020B0004020202020204" pitchFamily="34" charset="0"/>
              </a:rPr>
              <a:t>Organic materials </a:t>
            </a:r>
            <a:r>
              <a:rPr lang="en-US" sz="1200" noProof="0" dirty="0">
                <a:latin typeface="Aptos" panose="020B0004020202020204" pitchFamily="34" charset="0"/>
              </a:rPr>
              <a:t>(R-NH2)</a:t>
            </a:r>
          </a:p>
        </p:txBody>
      </p:sp>
      <p:sp>
        <p:nvSpPr>
          <p:cNvPr id="5" name="CasellaDiTesto 4">
            <a:extLst>
              <a:ext uri="{FF2B5EF4-FFF2-40B4-BE49-F238E27FC236}">
                <a16:creationId xmlns:a16="http://schemas.microsoft.com/office/drawing/2014/main" id="{9556B70B-21F4-D880-DB79-B92EEC596300}"/>
              </a:ext>
            </a:extLst>
          </p:cNvPr>
          <p:cNvSpPr txBox="1"/>
          <p:nvPr/>
        </p:nvSpPr>
        <p:spPr>
          <a:xfrm>
            <a:off x="6137517" y="4742873"/>
            <a:ext cx="1361270" cy="276999"/>
          </a:xfrm>
          <a:prstGeom prst="rect">
            <a:avLst/>
          </a:prstGeom>
          <a:noFill/>
        </p:spPr>
        <p:txBody>
          <a:bodyPr wrap="none" rtlCol="0">
            <a:spAutoFit/>
          </a:bodyPr>
          <a:lstStyle/>
          <a:p>
            <a:r>
              <a:rPr lang="en-US" sz="1200" b="1" noProof="0" dirty="0">
                <a:latin typeface="Aptos" panose="020B0004020202020204" pitchFamily="34" charset="0"/>
              </a:rPr>
              <a:t>Ammonia</a:t>
            </a:r>
            <a:r>
              <a:rPr lang="en-US" sz="1200" noProof="0" dirty="0">
                <a:latin typeface="Aptos" panose="020B0004020202020204" pitchFamily="34" charset="0"/>
              </a:rPr>
              <a:t> (NH4+)</a:t>
            </a:r>
          </a:p>
        </p:txBody>
      </p:sp>
      <p:cxnSp>
        <p:nvCxnSpPr>
          <p:cNvPr id="10" name="Connettore 2 9">
            <a:extLst>
              <a:ext uri="{FF2B5EF4-FFF2-40B4-BE49-F238E27FC236}">
                <a16:creationId xmlns:a16="http://schemas.microsoft.com/office/drawing/2014/main" id="{DDAD82C9-1E4A-2D83-EA13-01E530756759}"/>
              </a:ext>
            </a:extLst>
          </p:cNvPr>
          <p:cNvCxnSpPr>
            <a:cxnSpLocks/>
          </p:cNvCxnSpPr>
          <p:nvPr/>
        </p:nvCxnSpPr>
        <p:spPr>
          <a:xfrm>
            <a:off x="6644894" y="5081427"/>
            <a:ext cx="13" cy="1109928"/>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60EB8528-4334-0415-BBA1-293BF750D7D8}"/>
              </a:ext>
            </a:extLst>
          </p:cNvPr>
          <p:cNvSpPr txBox="1"/>
          <p:nvPr/>
        </p:nvSpPr>
        <p:spPr>
          <a:xfrm>
            <a:off x="6328774" y="6328879"/>
            <a:ext cx="1257332" cy="276999"/>
          </a:xfrm>
          <a:prstGeom prst="rect">
            <a:avLst/>
          </a:prstGeom>
          <a:noFill/>
        </p:spPr>
        <p:txBody>
          <a:bodyPr wrap="none" rtlCol="0">
            <a:spAutoFit/>
          </a:bodyPr>
          <a:lstStyle/>
          <a:p>
            <a:r>
              <a:rPr lang="en-US" sz="1200" b="1" noProof="0" dirty="0">
                <a:latin typeface="Aptos" panose="020B0004020202020204" pitchFamily="34" charset="0"/>
              </a:rPr>
              <a:t>Minerals </a:t>
            </a:r>
            <a:r>
              <a:rPr lang="en-US" sz="1200" noProof="0" dirty="0">
                <a:latin typeface="Aptos" panose="020B0004020202020204" pitchFamily="34" charset="0"/>
              </a:rPr>
              <a:t>(±1‰)</a:t>
            </a:r>
          </a:p>
        </p:txBody>
      </p:sp>
      <p:cxnSp>
        <p:nvCxnSpPr>
          <p:cNvPr id="14" name="Connettore 2 13">
            <a:extLst>
              <a:ext uri="{FF2B5EF4-FFF2-40B4-BE49-F238E27FC236}">
                <a16:creationId xmlns:a16="http://schemas.microsoft.com/office/drawing/2014/main" id="{AD393F31-529F-E72A-0A15-FF2580BCC469}"/>
              </a:ext>
            </a:extLst>
          </p:cNvPr>
          <p:cNvCxnSpPr>
            <a:cxnSpLocks/>
          </p:cNvCxnSpPr>
          <p:nvPr/>
        </p:nvCxnSpPr>
        <p:spPr>
          <a:xfrm flipH="1">
            <a:off x="5840938" y="5079925"/>
            <a:ext cx="577605" cy="894295"/>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E8973F81-7234-7781-EBAA-3835A22ECD6A}"/>
              </a:ext>
            </a:extLst>
          </p:cNvPr>
          <p:cNvSpPr txBox="1"/>
          <p:nvPr/>
        </p:nvSpPr>
        <p:spPr>
          <a:xfrm rot="18211723">
            <a:off x="5454315" y="5302490"/>
            <a:ext cx="1019190" cy="276999"/>
          </a:xfrm>
          <a:prstGeom prst="rect">
            <a:avLst/>
          </a:prstGeom>
          <a:noFill/>
        </p:spPr>
        <p:txBody>
          <a:bodyPr wrap="none" rtlCol="0">
            <a:spAutoFit/>
          </a:bodyPr>
          <a:lstStyle/>
          <a:p>
            <a:r>
              <a:rPr lang="en-US" sz="1200" b="1" i="1" noProof="0" dirty="0">
                <a:latin typeface="Aptos" panose="020B0004020202020204" pitchFamily="34" charset="0"/>
              </a:rPr>
              <a:t>Nitrification</a:t>
            </a:r>
          </a:p>
        </p:txBody>
      </p:sp>
      <p:cxnSp>
        <p:nvCxnSpPr>
          <p:cNvPr id="25" name="Connettore 2 24">
            <a:extLst>
              <a:ext uri="{FF2B5EF4-FFF2-40B4-BE49-F238E27FC236}">
                <a16:creationId xmlns:a16="http://schemas.microsoft.com/office/drawing/2014/main" id="{1817AFBB-4BFD-594B-31D8-67D2892708FE}"/>
              </a:ext>
            </a:extLst>
          </p:cNvPr>
          <p:cNvCxnSpPr>
            <a:cxnSpLocks/>
          </p:cNvCxnSpPr>
          <p:nvPr/>
        </p:nvCxnSpPr>
        <p:spPr>
          <a:xfrm flipH="1" flipV="1">
            <a:off x="3566065" y="3642461"/>
            <a:ext cx="1738314" cy="2337772"/>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42B288ED-154D-16AA-468D-BE0FD0B4C7E2}"/>
              </a:ext>
            </a:extLst>
          </p:cNvPr>
          <p:cNvSpPr txBox="1"/>
          <p:nvPr/>
        </p:nvSpPr>
        <p:spPr>
          <a:xfrm rot="3174265">
            <a:off x="3754501" y="4940643"/>
            <a:ext cx="1193917" cy="461665"/>
          </a:xfrm>
          <a:prstGeom prst="rect">
            <a:avLst/>
          </a:prstGeom>
          <a:noFill/>
        </p:spPr>
        <p:txBody>
          <a:bodyPr wrap="none" rtlCol="0">
            <a:spAutoFit/>
          </a:bodyPr>
          <a:lstStyle/>
          <a:p>
            <a:pPr algn="ctr"/>
            <a:r>
              <a:rPr lang="en-US" sz="1200" b="1" i="1" noProof="0" dirty="0">
                <a:latin typeface="Aptos" panose="020B0004020202020204" pitchFamily="34" charset="0"/>
              </a:rPr>
              <a:t>Denitrification</a:t>
            </a:r>
          </a:p>
          <a:p>
            <a:pPr algn="ctr"/>
            <a:r>
              <a:rPr lang="en-US" sz="1200" b="1" i="1" noProof="0" dirty="0">
                <a:latin typeface="Aptos" panose="020B0004020202020204" pitchFamily="34" charset="0"/>
              </a:rPr>
              <a:t>(bacteria)</a:t>
            </a:r>
          </a:p>
        </p:txBody>
      </p:sp>
      <p:sp>
        <p:nvSpPr>
          <p:cNvPr id="39" name="CasellaDiTesto 38">
            <a:extLst>
              <a:ext uri="{FF2B5EF4-FFF2-40B4-BE49-F238E27FC236}">
                <a16:creationId xmlns:a16="http://schemas.microsoft.com/office/drawing/2014/main" id="{2F5AD855-8B38-744B-5357-AC721185DC07}"/>
              </a:ext>
            </a:extLst>
          </p:cNvPr>
          <p:cNvSpPr txBox="1"/>
          <p:nvPr/>
        </p:nvSpPr>
        <p:spPr>
          <a:xfrm>
            <a:off x="3125431" y="3307532"/>
            <a:ext cx="755912" cy="276999"/>
          </a:xfrm>
          <a:prstGeom prst="rect">
            <a:avLst/>
          </a:prstGeom>
          <a:noFill/>
        </p:spPr>
        <p:txBody>
          <a:bodyPr wrap="none" rtlCol="0">
            <a:spAutoFit/>
          </a:bodyPr>
          <a:lstStyle/>
          <a:p>
            <a:pPr algn="ctr"/>
            <a:r>
              <a:rPr lang="en-US" sz="1200" b="1" noProof="0" dirty="0">
                <a:latin typeface="Aptos" panose="020B0004020202020204" pitchFamily="34" charset="0"/>
              </a:rPr>
              <a:t>N2, NOx</a:t>
            </a:r>
          </a:p>
        </p:txBody>
      </p:sp>
      <p:cxnSp>
        <p:nvCxnSpPr>
          <p:cNvPr id="40" name="Connettore 2 39">
            <a:extLst>
              <a:ext uri="{FF2B5EF4-FFF2-40B4-BE49-F238E27FC236}">
                <a16:creationId xmlns:a16="http://schemas.microsoft.com/office/drawing/2014/main" id="{95BA6332-F345-06D3-9DF6-C25F7F4B8CF5}"/>
              </a:ext>
            </a:extLst>
          </p:cNvPr>
          <p:cNvCxnSpPr>
            <a:cxnSpLocks/>
          </p:cNvCxnSpPr>
          <p:nvPr/>
        </p:nvCxnSpPr>
        <p:spPr>
          <a:xfrm flipH="1">
            <a:off x="4119388" y="6323588"/>
            <a:ext cx="958534" cy="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8" name="CasellaDiTesto 47">
            <a:extLst>
              <a:ext uri="{FF2B5EF4-FFF2-40B4-BE49-F238E27FC236}">
                <a16:creationId xmlns:a16="http://schemas.microsoft.com/office/drawing/2014/main" id="{C2549F61-BF7D-7CBB-43C0-7ADFA1D003AE}"/>
              </a:ext>
            </a:extLst>
          </p:cNvPr>
          <p:cNvSpPr txBox="1"/>
          <p:nvPr/>
        </p:nvSpPr>
        <p:spPr>
          <a:xfrm>
            <a:off x="2987444" y="6134396"/>
            <a:ext cx="818879" cy="276999"/>
          </a:xfrm>
          <a:prstGeom prst="rect">
            <a:avLst/>
          </a:prstGeom>
          <a:noFill/>
        </p:spPr>
        <p:txBody>
          <a:bodyPr wrap="none" rtlCol="0">
            <a:spAutoFit/>
          </a:bodyPr>
          <a:lstStyle/>
          <a:p>
            <a:r>
              <a:rPr lang="en-US" sz="1200" b="1" noProof="0" dirty="0">
                <a:latin typeface="Aptos" panose="020B0004020202020204" pitchFamily="34" charset="0"/>
              </a:rPr>
              <a:t>Leaching</a:t>
            </a:r>
          </a:p>
        </p:txBody>
      </p:sp>
      <p:cxnSp>
        <p:nvCxnSpPr>
          <p:cNvPr id="49" name="Connettore 2 48">
            <a:extLst>
              <a:ext uri="{FF2B5EF4-FFF2-40B4-BE49-F238E27FC236}">
                <a16:creationId xmlns:a16="http://schemas.microsoft.com/office/drawing/2014/main" id="{F3933D15-EDF0-333B-0E9F-0E12311732AE}"/>
              </a:ext>
            </a:extLst>
          </p:cNvPr>
          <p:cNvCxnSpPr>
            <a:cxnSpLocks/>
          </p:cNvCxnSpPr>
          <p:nvPr/>
        </p:nvCxnSpPr>
        <p:spPr>
          <a:xfrm flipV="1">
            <a:off x="6779171" y="5079925"/>
            <a:ext cx="0" cy="1054062"/>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4" name="CasellaDiTesto 63">
            <a:extLst>
              <a:ext uri="{FF2B5EF4-FFF2-40B4-BE49-F238E27FC236}">
                <a16:creationId xmlns:a16="http://schemas.microsoft.com/office/drawing/2014/main" id="{12D7443F-A273-F42E-7273-6794A0E58AA4}"/>
              </a:ext>
            </a:extLst>
          </p:cNvPr>
          <p:cNvSpPr txBox="1"/>
          <p:nvPr/>
        </p:nvSpPr>
        <p:spPr>
          <a:xfrm rot="18154110">
            <a:off x="5758903" y="5495814"/>
            <a:ext cx="1006686" cy="276999"/>
          </a:xfrm>
          <a:prstGeom prst="rect">
            <a:avLst/>
          </a:prstGeom>
          <a:noFill/>
        </p:spPr>
        <p:txBody>
          <a:bodyPr wrap="none" rtlCol="0">
            <a:spAutoFit/>
          </a:bodyPr>
          <a:lstStyle/>
          <a:p>
            <a:r>
              <a:rPr lang="en-US" sz="1200" i="1" noProof="0" dirty="0">
                <a:latin typeface="Aptos" panose="020B0004020202020204" pitchFamily="34" charset="0"/>
              </a:rPr>
              <a:t>-12 … -29 ‰</a:t>
            </a:r>
          </a:p>
        </p:txBody>
      </p:sp>
      <p:cxnSp>
        <p:nvCxnSpPr>
          <p:cNvPr id="73" name="Connettore 2 72">
            <a:extLst>
              <a:ext uri="{FF2B5EF4-FFF2-40B4-BE49-F238E27FC236}">
                <a16:creationId xmlns:a16="http://schemas.microsoft.com/office/drawing/2014/main" id="{3E37E8AF-5520-D9B1-6807-7C0FAB93BF97}"/>
              </a:ext>
            </a:extLst>
          </p:cNvPr>
          <p:cNvCxnSpPr>
            <a:cxnSpLocks/>
          </p:cNvCxnSpPr>
          <p:nvPr/>
        </p:nvCxnSpPr>
        <p:spPr>
          <a:xfrm>
            <a:off x="6638309" y="4565508"/>
            <a:ext cx="0" cy="22818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7" name="Connettore 2 76">
            <a:extLst>
              <a:ext uri="{FF2B5EF4-FFF2-40B4-BE49-F238E27FC236}">
                <a16:creationId xmlns:a16="http://schemas.microsoft.com/office/drawing/2014/main" id="{F619A293-30D8-8230-30A7-6C3A5262993F}"/>
              </a:ext>
            </a:extLst>
          </p:cNvPr>
          <p:cNvCxnSpPr>
            <a:cxnSpLocks/>
          </p:cNvCxnSpPr>
          <p:nvPr/>
        </p:nvCxnSpPr>
        <p:spPr>
          <a:xfrm>
            <a:off x="6642930" y="4126787"/>
            <a:ext cx="0" cy="22818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Rettangolo con angoli in alto arrotondati 7">
            <a:extLst>
              <a:ext uri="{FF2B5EF4-FFF2-40B4-BE49-F238E27FC236}">
                <a16:creationId xmlns:a16="http://schemas.microsoft.com/office/drawing/2014/main" id="{B5902386-4D48-5F49-6209-E83B7433E5B1}"/>
              </a:ext>
            </a:extLst>
          </p:cNvPr>
          <p:cNvSpPr/>
          <p:nvPr/>
        </p:nvSpPr>
        <p:spPr>
          <a:xfrm rot="5400000">
            <a:off x="202782" y="641923"/>
            <a:ext cx="615837" cy="1021407"/>
          </a:xfrm>
          <a:prstGeom prst="round2SameRect">
            <a:avLst/>
          </a:prstGeom>
          <a:solidFill>
            <a:srgbClr val="A3B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9" name="CasellaDiTesto 8">
            <a:extLst>
              <a:ext uri="{FF2B5EF4-FFF2-40B4-BE49-F238E27FC236}">
                <a16:creationId xmlns:a16="http://schemas.microsoft.com/office/drawing/2014/main" id="{C342D35D-071B-63B5-F1B1-F1275CD492E5}"/>
              </a:ext>
            </a:extLst>
          </p:cNvPr>
          <p:cNvSpPr txBox="1"/>
          <p:nvPr/>
        </p:nvSpPr>
        <p:spPr>
          <a:xfrm>
            <a:off x="19460" y="1009417"/>
            <a:ext cx="924123" cy="338554"/>
          </a:xfrm>
          <a:prstGeom prst="rect">
            <a:avLst/>
          </a:prstGeom>
          <a:noFill/>
        </p:spPr>
        <p:txBody>
          <a:bodyPr wrap="square">
            <a:spAutoFit/>
          </a:bodyPr>
          <a:lstStyle/>
          <a:p>
            <a:pPr algn="ctr"/>
            <a:r>
              <a:rPr lang="en-US" sz="1600" b="1" noProof="0" dirty="0">
                <a:solidFill>
                  <a:schemeClr val="bg1"/>
                </a:solidFill>
                <a:latin typeface="Aptos" panose="020B0004020202020204" pitchFamily="34" charset="0"/>
              </a:rPr>
              <a:t>δ</a:t>
            </a:r>
            <a:r>
              <a:rPr lang="en-US" sz="1600" b="1" baseline="30000" noProof="0" dirty="0">
                <a:solidFill>
                  <a:schemeClr val="bg1"/>
                </a:solidFill>
                <a:latin typeface="Aptos" panose="020B0004020202020204" pitchFamily="34" charset="0"/>
              </a:rPr>
              <a:t>15</a:t>
            </a:r>
            <a:r>
              <a:rPr lang="en-US" sz="1600" b="1" noProof="0" dirty="0">
                <a:solidFill>
                  <a:schemeClr val="bg1"/>
                </a:solidFill>
                <a:latin typeface="Aptos" panose="020B0004020202020204" pitchFamily="34" charset="0"/>
              </a:rPr>
              <a:t>N</a:t>
            </a:r>
            <a:endParaRPr lang="en-US" sz="1600" b="1" noProof="0" dirty="0">
              <a:solidFill>
                <a:schemeClr val="bg1"/>
              </a:solidFill>
            </a:endParaRPr>
          </a:p>
        </p:txBody>
      </p:sp>
      <p:pic>
        <p:nvPicPr>
          <p:cNvPr id="29" name="Immagine 28">
            <a:extLst>
              <a:ext uri="{FF2B5EF4-FFF2-40B4-BE49-F238E27FC236}">
                <a16:creationId xmlns:a16="http://schemas.microsoft.com/office/drawing/2014/main" id="{A78678F1-0633-937F-5D89-E593DF87E06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a:off x="1234369" y="4342499"/>
            <a:ext cx="473095" cy="448176"/>
          </a:xfrm>
          <a:prstGeom prst="rect">
            <a:avLst/>
          </a:prstGeom>
        </p:spPr>
      </p:pic>
      <p:pic>
        <p:nvPicPr>
          <p:cNvPr id="32" name="Immagine 31">
            <a:extLst>
              <a:ext uri="{FF2B5EF4-FFF2-40B4-BE49-F238E27FC236}">
                <a16:creationId xmlns:a16="http://schemas.microsoft.com/office/drawing/2014/main" id="{00C2941F-EDCC-FDB4-FE45-CA14A7EF998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a:off x="971108" y="4338696"/>
            <a:ext cx="473095" cy="448176"/>
          </a:xfrm>
          <a:prstGeom prst="rect">
            <a:avLst/>
          </a:prstGeom>
        </p:spPr>
      </p:pic>
      <p:pic>
        <p:nvPicPr>
          <p:cNvPr id="33" name="Immagine 32">
            <a:extLst>
              <a:ext uri="{FF2B5EF4-FFF2-40B4-BE49-F238E27FC236}">
                <a16:creationId xmlns:a16="http://schemas.microsoft.com/office/drawing/2014/main" id="{06CF6863-C72F-E2A3-0E8E-0A70FB36528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a:off x="1760047" y="4339336"/>
            <a:ext cx="473095" cy="448176"/>
          </a:xfrm>
          <a:prstGeom prst="rect">
            <a:avLst/>
          </a:prstGeom>
        </p:spPr>
      </p:pic>
      <p:pic>
        <p:nvPicPr>
          <p:cNvPr id="41" name="Immagine 40">
            <a:extLst>
              <a:ext uri="{FF2B5EF4-FFF2-40B4-BE49-F238E27FC236}">
                <a16:creationId xmlns:a16="http://schemas.microsoft.com/office/drawing/2014/main" id="{F6E23A31-DFA4-318F-822F-8B39169E65B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a:off x="1509115" y="4343092"/>
            <a:ext cx="473095" cy="448176"/>
          </a:xfrm>
          <a:prstGeom prst="rect">
            <a:avLst/>
          </a:prstGeom>
        </p:spPr>
      </p:pic>
      <p:sp>
        <p:nvSpPr>
          <p:cNvPr id="7" name="Triangolo isoscele 6">
            <a:extLst>
              <a:ext uri="{FF2B5EF4-FFF2-40B4-BE49-F238E27FC236}">
                <a16:creationId xmlns:a16="http://schemas.microsoft.com/office/drawing/2014/main" id="{0286E617-5093-5B5C-FD1B-6930DDE7CEDA}"/>
              </a:ext>
            </a:extLst>
          </p:cNvPr>
          <p:cNvSpPr/>
          <p:nvPr/>
        </p:nvSpPr>
        <p:spPr>
          <a:xfrm flipV="1">
            <a:off x="2154515" y="3781812"/>
            <a:ext cx="1478687" cy="998937"/>
          </a:xfrm>
          <a:prstGeom prst="triangle">
            <a:avLst>
              <a:gd name="adj" fmla="val 208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magine 10">
            <a:extLst>
              <a:ext uri="{FF2B5EF4-FFF2-40B4-BE49-F238E27FC236}">
                <a16:creationId xmlns:a16="http://schemas.microsoft.com/office/drawing/2014/main" id="{59F27E36-0529-0C1E-6A1C-2EA0FEC7448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rot="19503343">
            <a:off x="2207908" y="4118409"/>
            <a:ext cx="473095" cy="448176"/>
          </a:xfrm>
          <a:prstGeom prst="rect">
            <a:avLst/>
          </a:prstGeom>
        </p:spPr>
      </p:pic>
      <p:pic>
        <p:nvPicPr>
          <p:cNvPr id="17" name="Immagine 16">
            <a:extLst>
              <a:ext uri="{FF2B5EF4-FFF2-40B4-BE49-F238E27FC236}">
                <a16:creationId xmlns:a16="http://schemas.microsoft.com/office/drawing/2014/main" id="{8A018A8F-B7A0-2429-ECCE-523BCC30EF2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rot="19503343">
            <a:off x="2448399" y="3955996"/>
            <a:ext cx="473095" cy="448176"/>
          </a:xfrm>
          <a:prstGeom prst="rect">
            <a:avLst/>
          </a:prstGeom>
        </p:spPr>
      </p:pic>
      <p:pic>
        <p:nvPicPr>
          <p:cNvPr id="51" name="Immagine 50">
            <a:extLst>
              <a:ext uri="{FF2B5EF4-FFF2-40B4-BE49-F238E27FC236}">
                <a16:creationId xmlns:a16="http://schemas.microsoft.com/office/drawing/2014/main" id="{E8F4F90A-97FE-65B4-2AF1-41EC529618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9312" t="26988" b="50362"/>
          <a:stretch/>
        </p:blipFill>
        <p:spPr>
          <a:xfrm rot="19503343">
            <a:off x="1988429" y="4266583"/>
            <a:ext cx="473095" cy="448176"/>
          </a:xfrm>
          <a:prstGeom prst="rect">
            <a:avLst/>
          </a:prstGeom>
        </p:spPr>
      </p:pic>
    </p:spTree>
    <p:extLst>
      <p:ext uri="{BB962C8B-B14F-4D97-AF65-F5344CB8AC3E}">
        <p14:creationId xmlns:p14="http://schemas.microsoft.com/office/powerpoint/2010/main" val="6623483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1334</TotalTime>
  <Words>1136</Words>
  <Application>Microsoft Office PowerPoint</Application>
  <PresentationFormat>Widescreen</PresentationFormat>
  <Paragraphs>263</Paragraphs>
  <Slides>26</Slides>
  <Notes>24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26</vt:i4>
      </vt:variant>
    </vt:vector>
  </HeadingPairs>
  <TitlesOfParts>
    <vt:vector size="36" baseType="lpstr">
      <vt:lpstr>Aptos</vt:lpstr>
      <vt:lpstr>Aptos Display</vt:lpstr>
      <vt:lpstr>Arial</vt:lpstr>
      <vt:lpstr>Cambria Math</vt:lpstr>
      <vt:lpstr>Century Gothic</vt:lpstr>
      <vt:lpstr>Dreaming Outloud Pro</vt:lpstr>
      <vt:lpstr>Segoe Script</vt:lpstr>
      <vt:lpstr>Segoe UI Semilight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Fondazione Edmund Mach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Silvia Pianezze</dc:creator>
  <cp:lastModifiedBy>Silvia Pianezze</cp:lastModifiedBy>
  <cp:revision>74</cp:revision>
  <dcterms:created xsi:type="dcterms:W3CDTF">2026-03-13T12:40:53Z</dcterms:created>
  <dcterms:modified xsi:type="dcterms:W3CDTF">2026-05-06T14:20:28Z</dcterms:modified>
</cp:coreProperties>
</file>